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4" r:id="rId1"/>
  </p:sldMasterIdLst>
  <p:notesMasterIdLst>
    <p:notesMasterId r:id="rId35"/>
  </p:notesMasterIdLst>
  <p:handoutMasterIdLst>
    <p:handoutMasterId r:id="rId36"/>
  </p:handoutMasterIdLst>
  <p:sldIdLst>
    <p:sldId id="258" r:id="rId2"/>
    <p:sldId id="331" r:id="rId3"/>
    <p:sldId id="342" r:id="rId4"/>
    <p:sldId id="343" r:id="rId5"/>
    <p:sldId id="344" r:id="rId6"/>
    <p:sldId id="345" r:id="rId7"/>
    <p:sldId id="372" r:id="rId8"/>
    <p:sldId id="346" r:id="rId9"/>
    <p:sldId id="347" r:id="rId10"/>
    <p:sldId id="348" r:id="rId11"/>
    <p:sldId id="349" r:id="rId12"/>
    <p:sldId id="350" r:id="rId13"/>
    <p:sldId id="351" r:id="rId14"/>
    <p:sldId id="354" r:id="rId15"/>
    <p:sldId id="355" r:id="rId16"/>
    <p:sldId id="356" r:id="rId17"/>
    <p:sldId id="357" r:id="rId18"/>
    <p:sldId id="353"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267" r:id="rId34"/>
  </p:sldIdLst>
  <p:sldSz cx="12192000" cy="6858000"/>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00"/>
    <a:srgbClr val="227D5A"/>
    <a:srgbClr val="F05E91"/>
    <a:srgbClr val="7FD3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dgm:spPr>
        <a:solidFill>
          <a:srgbClr val="00B050"/>
        </a:solidFill>
      </dgm:spPr>
      <dgm:t>
        <a:bodyPr/>
        <a:lstStyle/>
        <a:p>
          <a:r>
            <a:rPr lang="ar-EG" dirty="0"/>
            <a:t>مؤشرات اقتصادية</a:t>
          </a:r>
          <a:endParaRPr lang="en-US"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C009146C-FA37-4105-A471-15DB5CBE0ECD}">
      <dgm:prSet phldrT="[Text]" custT="1"/>
      <dgm:spPr>
        <a:solidFill>
          <a:srgbClr val="FF0000"/>
        </a:solidFill>
      </dgm:spPr>
      <dgm:t>
        <a:bodyPr/>
        <a:lstStyle/>
        <a:p>
          <a:r>
            <a:rPr lang="ar-EG" sz="3600" dirty="0"/>
            <a:t>مؤشرات تضخم </a:t>
          </a:r>
          <a:endParaRPr lang="en-US" sz="3600" dirty="0"/>
        </a:p>
      </dgm:t>
    </dgm:pt>
    <dgm:pt modelId="{EC1EB166-843D-465E-8657-DB409C3D5D88}" type="sibTrans" cxnId="{A3EA07F7-8B91-4FEA-A54C-5342A651DDB1}">
      <dgm:prSet/>
      <dgm:spPr>
        <a:solidFill>
          <a:srgbClr val="FF0000"/>
        </a:solidFill>
      </dgm:spPr>
      <dgm:t>
        <a:bodyPr/>
        <a:lstStyle/>
        <a:p>
          <a:endParaRPr lang="en-US"/>
        </a:p>
      </dgm:t>
    </dgm:pt>
    <dgm:pt modelId="{B4744C0A-868C-4002-9EB7-8B170398155A}" type="parTrans" cxnId="{A3EA07F7-8B91-4FEA-A54C-5342A651DDB1}">
      <dgm:prSet/>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E1D4263A-49B7-4889-B6D2-20C81F445FE3}" type="pres">
      <dgm:prSet presAssocID="{C009146C-FA37-4105-A471-15DB5CBE0ECD}" presName="gear1" presStyleLbl="node1" presStyleIdx="0" presStyleCnt="2">
        <dgm:presLayoutVars>
          <dgm:chMax val="1"/>
          <dgm:bulletEnabled val="1"/>
        </dgm:presLayoutVars>
      </dgm:prSet>
      <dgm:spPr/>
    </dgm:pt>
    <dgm:pt modelId="{D119ABEF-4B2F-40B1-B584-173D95AC9E16}" type="pres">
      <dgm:prSet presAssocID="{C009146C-FA37-4105-A471-15DB5CBE0ECD}" presName="gear1srcNode" presStyleLbl="node1" presStyleIdx="0" presStyleCnt="2"/>
      <dgm:spPr/>
    </dgm:pt>
    <dgm:pt modelId="{3B334BBA-1106-4029-8B69-7E13F4C6B5BF}" type="pres">
      <dgm:prSet presAssocID="{C009146C-FA37-4105-A471-15DB5CBE0ECD}" presName="gear1dstNode" presStyleLbl="node1" presStyleIdx="0" presStyleCnt="2"/>
      <dgm:spPr/>
    </dgm:pt>
    <dgm:pt modelId="{EBC73DA5-B7D7-4517-B499-65FB6896DCEC}" type="pres">
      <dgm:prSet presAssocID="{670F48E4-B980-4F54-AFA0-D132A8EC8B25}" presName="gear2" presStyleLbl="node1" presStyleIdx="1" presStyleCnt="2">
        <dgm:presLayoutVars>
          <dgm:chMax val="1"/>
          <dgm:bulletEnabled val="1"/>
        </dgm:presLayoutVars>
      </dgm:prSet>
      <dgm:spPr/>
    </dgm:pt>
    <dgm:pt modelId="{1F6589D2-824D-49E0-9276-BA60AF6D1F51}" type="pres">
      <dgm:prSet presAssocID="{670F48E4-B980-4F54-AFA0-D132A8EC8B25}" presName="gear2srcNode" presStyleLbl="node1" presStyleIdx="1" presStyleCnt="2"/>
      <dgm:spPr/>
    </dgm:pt>
    <dgm:pt modelId="{B9313E58-EFA6-4B39-BDCE-4DBFA0FAD238}" type="pres">
      <dgm:prSet presAssocID="{670F48E4-B980-4F54-AFA0-D132A8EC8B25}" presName="gear2dstNode" presStyleLbl="node1" presStyleIdx="1" presStyleCnt="2"/>
      <dgm:spPr/>
    </dgm:pt>
    <dgm:pt modelId="{8515D383-6BAA-4DE8-B3E0-4A09B9C20FCA}" type="pres">
      <dgm:prSet presAssocID="{EC1EB166-843D-465E-8657-DB409C3D5D88}" presName="connector1" presStyleLbl="sibTrans2D1" presStyleIdx="0" presStyleCnt="2"/>
      <dgm:spPr/>
    </dgm:pt>
    <dgm:pt modelId="{AA84C823-DD89-4ACE-A724-B8A31B148A5D}" type="pres">
      <dgm:prSet presAssocID="{453F333D-9C9D-4B41-9BBE-FBACFFF61706}" presName="connector2" presStyleLbl="sibTrans2D1" presStyleIdx="1" presStyleCnt="2"/>
      <dgm:spPr/>
    </dgm:pt>
  </dgm:ptLst>
  <dgm:cxnLst>
    <dgm:cxn modelId="{944ADC02-0015-4FA7-B8C4-76FB8CF67152}" srcId="{88F07874-AA74-4C62-885E-E365514443AA}" destId="{670F48E4-B980-4F54-AFA0-D132A8EC8B25}" srcOrd="1" destOrd="0" parTransId="{89E60353-D30C-4EA4-BC7F-5D518BD8B7CE}" sibTransId="{453F333D-9C9D-4B41-9BBE-FBACFFF61706}"/>
    <dgm:cxn modelId="{AFC8AE13-C4A2-4FEF-976D-9A84705F3032}" type="presOf" srcId="{670F48E4-B980-4F54-AFA0-D132A8EC8B25}" destId="{1F6589D2-824D-49E0-9276-BA60AF6D1F51}" srcOrd="1" destOrd="0" presId="urn:microsoft.com/office/officeart/2005/8/layout/gear1"/>
    <dgm:cxn modelId="{F5294786-56A8-49F6-B40A-F47303AB4099}" type="presOf" srcId="{C009146C-FA37-4105-A471-15DB5CBE0ECD}" destId="{3B334BBA-1106-4029-8B69-7E13F4C6B5BF}" srcOrd="2" destOrd="0" presId="urn:microsoft.com/office/officeart/2005/8/layout/gear1"/>
    <dgm:cxn modelId="{2E5CF994-1A9B-494D-9B46-EC0D253B0891}" type="presOf" srcId="{453F333D-9C9D-4B41-9BBE-FBACFFF61706}" destId="{AA84C823-DD89-4ACE-A724-B8A31B148A5D}" srcOrd="0" destOrd="0" presId="urn:microsoft.com/office/officeart/2005/8/layout/gear1"/>
    <dgm:cxn modelId="{0648AEA1-F753-4393-B63D-38DAB90FED8E}" type="presOf" srcId="{C009146C-FA37-4105-A471-15DB5CBE0ECD}" destId="{D119ABEF-4B2F-40B1-B584-173D95AC9E16}" srcOrd="1" destOrd="0" presId="urn:microsoft.com/office/officeart/2005/8/layout/gear1"/>
    <dgm:cxn modelId="{ABAC59C3-4371-459D-AC8D-D0E157F45F82}" type="presOf" srcId="{C009146C-FA37-4105-A471-15DB5CBE0ECD}" destId="{E1D4263A-49B7-4889-B6D2-20C81F445FE3}" srcOrd="0" destOrd="0" presId="urn:microsoft.com/office/officeart/2005/8/layout/gear1"/>
    <dgm:cxn modelId="{4411F6C5-B30D-42F2-9392-E8A7C848A668}" type="presOf" srcId="{EC1EB166-843D-465E-8657-DB409C3D5D88}" destId="{8515D383-6BAA-4DE8-B3E0-4A09B9C20FCA}" srcOrd="0"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EFB068D2-2CE5-4F40-85D8-DB3EF72CDD19}" type="presOf" srcId="{670F48E4-B980-4F54-AFA0-D132A8EC8B25}" destId="{EBC73DA5-B7D7-4517-B499-65FB6896DCEC}" srcOrd="0" destOrd="0" presId="urn:microsoft.com/office/officeart/2005/8/layout/gear1"/>
    <dgm:cxn modelId="{597DF5D9-13D7-41D0-A44C-9CAA3030095D}" type="presOf" srcId="{670F48E4-B980-4F54-AFA0-D132A8EC8B25}" destId="{B9313E58-EFA6-4B39-BDCE-4DBFA0FAD238}" srcOrd="2" destOrd="0" presId="urn:microsoft.com/office/officeart/2005/8/layout/gear1"/>
    <dgm:cxn modelId="{A3EA07F7-8B91-4FEA-A54C-5342A651DDB1}" srcId="{88F07874-AA74-4C62-885E-E365514443AA}" destId="{C009146C-FA37-4105-A471-15DB5CBE0ECD}" srcOrd="0" destOrd="0" parTransId="{B4744C0A-868C-4002-9EB7-8B170398155A}" sibTransId="{EC1EB166-843D-465E-8657-DB409C3D5D88}"/>
    <dgm:cxn modelId="{CFD2081B-BD7D-472D-9C17-079F8A642508}" type="presParOf" srcId="{79E07B7B-901C-453B-A99F-E4B48F23E876}" destId="{E1D4263A-49B7-4889-B6D2-20C81F445FE3}" srcOrd="0" destOrd="0" presId="urn:microsoft.com/office/officeart/2005/8/layout/gear1"/>
    <dgm:cxn modelId="{BE98B1B8-E15E-4CD5-B3A8-5EC69A15D28C}" type="presParOf" srcId="{79E07B7B-901C-453B-A99F-E4B48F23E876}" destId="{D119ABEF-4B2F-40B1-B584-173D95AC9E16}" srcOrd="1" destOrd="0" presId="urn:microsoft.com/office/officeart/2005/8/layout/gear1"/>
    <dgm:cxn modelId="{5D12478B-CF00-46CA-BCCF-00B70B87CDDF}" type="presParOf" srcId="{79E07B7B-901C-453B-A99F-E4B48F23E876}" destId="{3B334BBA-1106-4029-8B69-7E13F4C6B5BF}" srcOrd="2" destOrd="0" presId="urn:microsoft.com/office/officeart/2005/8/layout/gear1"/>
    <dgm:cxn modelId="{1E60430B-3DD0-45BA-AFFD-84BD51383514}" type="presParOf" srcId="{79E07B7B-901C-453B-A99F-E4B48F23E876}" destId="{EBC73DA5-B7D7-4517-B499-65FB6896DCEC}" srcOrd="3" destOrd="0" presId="urn:microsoft.com/office/officeart/2005/8/layout/gear1"/>
    <dgm:cxn modelId="{48FD06BE-4A9C-4FAE-9CB5-D038339E1984}" type="presParOf" srcId="{79E07B7B-901C-453B-A99F-E4B48F23E876}" destId="{1F6589D2-824D-49E0-9276-BA60AF6D1F51}" srcOrd="4" destOrd="0" presId="urn:microsoft.com/office/officeart/2005/8/layout/gear1"/>
    <dgm:cxn modelId="{14A2E0EC-3BEC-4558-B508-E1779412C142}" type="presParOf" srcId="{79E07B7B-901C-453B-A99F-E4B48F23E876}" destId="{B9313E58-EFA6-4B39-BDCE-4DBFA0FAD238}" srcOrd="5" destOrd="0" presId="urn:microsoft.com/office/officeart/2005/8/layout/gear1"/>
    <dgm:cxn modelId="{740DE5F9-6F0A-4DF1-8707-918D086769FD}" type="presParOf" srcId="{79E07B7B-901C-453B-A99F-E4B48F23E876}" destId="{8515D383-6BAA-4DE8-B3E0-4A09B9C20FCA}" srcOrd="6" destOrd="0" presId="urn:microsoft.com/office/officeart/2005/8/layout/gear1"/>
    <dgm:cxn modelId="{6DEBA76D-4FDE-487E-BCB3-A1028B1F08F9}" type="presParOf" srcId="{79E07B7B-901C-453B-A99F-E4B48F23E876}" destId="{AA84C823-DD89-4ACE-A724-B8A31B148A5D}"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2400" dirty="0"/>
            <a:t>GDP</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dirty="0"/>
            <a:t>GDP change</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dirty="0"/>
            <a:t>The US trade balance</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2800" dirty="0"/>
            <a:t>CPI</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dirty="0"/>
            <a:t>Core CPI</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2000" dirty="0"/>
            <a:t>US</a:t>
          </a:r>
          <a:r>
            <a:rPr lang="en-US" sz="900" dirty="0"/>
            <a:t> Employment Cost Index</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2000" b="1" dirty="0"/>
            <a:t>USIPI</a:t>
          </a:r>
          <a:endParaRPr lang="en-US" sz="9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2000" b="1" dirty="0"/>
            <a:t>Retail Sales</a:t>
          </a:r>
          <a:endParaRPr lang="en-US" sz="9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b="1" i="0" dirty="0"/>
            <a:t>Existing home sales</a:t>
          </a:r>
          <a:endParaRPr lang="en-US" sz="12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b="1" i="0" dirty="0"/>
            <a:t>New home sales</a:t>
          </a:r>
          <a:endParaRPr lang="en-US" sz="12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dgm:spPr>
        <a:solidFill>
          <a:srgbClr val="00B050"/>
        </a:solidFill>
      </dgm:spPr>
      <dgm:t>
        <a:bodyPr/>
        <a:lstStyle/>
        <a:p>
          <a:r>
            <a:rPr lang="ar-EG" dirty="0"/>
            <a:t>مؤشرات اقتصادية</a:t>
          </a:r>
          <a:endParaRPr lang="en-US"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C009146C-FA37-4105-A471-15DB5CBE0ECD}">
      <dgm:prSet phldrT="[Text]" custT="1"/>
      <dgm:spPr>
        <a:solidFill>
          <a:srgbClr val="FF0000"/>
        </a:solidFill>
      </dgm:spPr>
      <dgm:t>
        <a:bodyPr/>
        <a:lstStyle/>
        <a:p>
          <a:r>
            <a:rPr lang="ar-EG" sz="3600" dirty="0"/>
            <a:t>مؤشرات تضخم </a:t>
          </a:r>
          <a:endParaRPr lang="en-US" sz="3600" dirty="0"/>
        </a:p>
      </dgm:t>
    </dgm:pt>
    <dgm:pt modelId="{EC1EB166-843D-465E-8657-DB409C3D5D88}" type="sibTrans" cxnId="{A3EA07F7-8B91-4FEA-A54C-5342A651DDB1}">
      <dgm:prSet/>
      <dgm:spPr>
        <a:solidFill>
          <a:srgbClr val="FF0000"/>
        </a:solidFill>
      </dgm:spPr>
      <dgm:t>
        <a:bodyPr/>
        <a:lstStyle/>
        <a:p>
          <a:endParaRPr lang="en-US"/>
        </a:p>
      </dgm:t>
    </dgm:pt>
    <dgm:pt modelId="{B4744C0A-868C-4002-9EB7-8B170398155A}" type="parTrans" cxnId="{A3EA07F7-8B91-4FEA-A54C-5342A651DDB1}">
      <dgm:prSet/>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E1D4263A-49B7-4889-B6D2-20C81F445FE3}" type="pres">
      <dgm:prSet presAssocID="{C009146C-FA37-4105-A471-15DB5CBE0ECD}" presName="gear1" presStyleLbl="node1" presStyleIdx="0" presStyleCnt="2">
        <dgm:presLayoutVars>
          <dgm:chMax val="1"/>
          <dgm:bulletEnabled val="1"/>
        </dgm:presLayoutVars>
      </dgm:prSet>
      <dgm:spPr/>
    </dgm:pt>
    <dgm:pt modelId="{D119ABEF-4B2F-40B1-B584-173D95AC9E16}" type="pres">
      <dgm:prSet presAssocID="{C009146C-FA37-4105-A471-15DB5CBE0ECD}" presName="gear1srcNode" presStyleLbl="node1" presStyleIdx="0" presStyleCnt="2"/>
      <dgm:spPr/>
    </dgm:pt>
    <dgm:pt modelId="{3B334BBA-1106-4029-8B69-7E13F4C6B5BF}" type="pres">
      <dgm:prSet presAssocID="{C009146C-FA37-4105-A471-15DB5CBE0ECD}" presName="gear1dstNode" presStyleLbl="node1" presStyleIdx="0" presStyleCnt="2"/>
      <dgm:spPr/>
    </dgm:pt>
    <dgm:pt modelId="{EBC73DA5-B7D7-4517-B499-65FB6896DCEC}" type="pres">
      <dgm:prSet presAssocID="{670F48E4-B980-4F54-AFA0-D132A8EC8B25}" presName="gear2" presStyleLbl="node1" presStyleIdx="1" presStyleCnt="2">
        <dgm:presLayoutVars>
          <dgm:chMax val="1"/>
          <dgm:bulletEnabled val="1"/>
        </dgm:presLayoutVars>
      </dgm:prSet>
      <dgm:spPr/>
    </dgm:pt>
    <dgm:pt modelId="{1F6589D2-824D-49E0-9276-BA60AF6D1F51}" type="pres">
      <dgm:prSet presAssocID="{670F48E4-B980-4F54-AFA0-D132A8EC8B25}" presName="gear2srcNode" presStyleLbl="node1" presStyleIdx="1" presStyleCnt="2"/>
      <dgm:spPr/>
    </dgm:pt>
    <dgm:pt modelId="{B9313E58-EFA6-4B39-BDCE-4DBFA0FAD238}" type="pres">
      <dgm:prSet presAssocID="{670F48E4-B980-4F54-AFA0-D132A8EC8B25}" presName="gear2dstNode" presStyleLbl="node1" presStyleIdx="1" presStyleCnt="2"/>
      <dgm:spPr/>
    </dgm:pt>
    <dgm:pt modelId="{8515D383-6BAA-4DE8-B3E0-4A09B9C20FCA}" type="pres">
      <dgm:prSet presAssocID="{EC1EB166-843D-465E-8657-DB409C3D5D88}" presName="connector1" presStyleLbl="sibTrans2D1" presStyleIdx="0" presStyleCnt="2"/>
      <dgm:spPr/>
    </dgm:pt>
    <dgm:pt modelId="{AA84C823-DD89-4ACE-A724-B8A31B148A5D}" type="pres">
      <dgm:prSet presAssocID="{453F333D-9C9D-4B41-9BBE-FBACFFF61706}" presName="connector2" presStyleLbl="sibTrans2D1" presStyleIdx="1" presStyleCnt="2"/>
      <dgm:spPr/>
    </dgm:pt>
  </dgm:ptLst>
  <dgm:cxnLst>
    <dgm:cxn modelId="{944ADC02-0015-4FA7-B8C4-76FB8CF67152}" srcId="{88F07874-AA74-4C62-885E-E365514443AA}" destId="{670F48E4-B980-4F54-AFA0-D132A8EC8B25}" srcOrd="1" destOrd="0" parTransId="{89E60353-D30C-4EA4-BC7F-5D518BD8B7CE}" sibTransId="{453F333D-9C9D-4B41-9BBE-FBACFFF61706}"/>
    <dgm:cxn modelId="{AFC8AE13-C4A2-4FEF-976D-9A84705F3032}" type="presOf" srcId="{670F48E4-B980-4F54-AFA0-D132A8EC8B25}" destId="{1F6589D2-824D-49E0-9276-BA60AF6D1F51}" srcOrd="1" destOrd="0" presId="urn:microsoft.com/office/officeart/2005/8/layout/gear1"/>
    <dgm:cxn modelId="{F5294786-56A8-49F6-B40A-F47303AB4099}" type="presOf" srcId="{C009146C-FA37-4105-A471-15DB5CBE0ECD}" destId="{3B334BBA-1106-4029-8B69-7E13F4C6B5BF}" srcOrd="2" destOrd="0" presId="urn:microsoft.com/office/officeart/2005/8/layout/gear1"/>
    <dgm:cxn modelId="{2E5CF994-1A9B-494D-9B46-EC0D253B0891}" type="presOf" srcId="{453F333D-9C9D-4B41-9BBE-FBACFFF61706}" destId="{AA84C823-DD89-4ACE-A724-B8A31B148A5D}" srcOrd="0" destOrd="0" presId="urn:microsoft.com/office/officeart/2005/8/layout/gear1"/>
    <dgm:cxn modelId="{0648AEA1-F753-4393-B63D-38DAB90FED8E}" type="presOf" srcId="{C009146C-FA37-4105-A471-15DB5CBE0ECD}" destId="{D119ABEF-4B2F-40B1-B584-173D95AC9E16}" srcOrd="1" destOrd="0" presId="urn:microsoft.com/office/officeart/2005/8/layout/gear1"/>
    <dgm:cxn modelId="{ABAC59C3-4371-459D-AC8D-D0E157F45F82}" type="presOf" srcId="{C009146C-FA37-4105-A471-15DB5CBE0ECD}" destId="{E1D4263A-49B7-4889-B6D2-20C81F445FE3}" srcOrd="0" destOrd="0" presId="urn:microsoft.com/office/officeart/2005/8/layout/gear1"/>
    <dgm:cxn modelId="{4411F6C5-B30D-42F2-9392-E8A7C848A668}" type="presOf" srcId="{EC1EB166-843D-465E-8657-DB409C3D5D88}" destId="{8515D383-6BAA-4DE8-B3E0-4A09B9C20FCA}" srcOrd="0"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EFB068D2-2CE5-4F40-85D8-DB3EF72CDD19}" type="presOf" srcId="{670F48E4-B980-4F54-AFA0-D132A8EC8B25}" destId="{EBC73DA5-B7D7-4517-B499-65FB6896DCEC}" srcOrd="0" destOrd="0" presId="urn:microsoft.com/office/officeart/2005/8/layout/gear1"/>
    <dgm:cxn modelId="{597DF5D9-13D7-41D0-A44C-9CAA3030095D}" type="presOf" srcId="{670F48E4-B980-4F54-AFA0-D132A8EC8B25}" destId="{B9313E58-EFA6-4B39-BDCE-4DBFA0FAD238}" srcOrd="2" destOrd="0" presId="urn:microsoft.com/office/officeart/2005/8/layout/gear1"/>
    <dgm:cxn modelId="{A3EA07F7-8B91-4FEA-A54C-5342A651DDB1}" srcId="{88F07874-AA74-4C62-885E-E365514443AA}" destId="{C009146C-FA37-4105-A471-15DB5CBE0ECD}" srcOrd="0" destOrd="0" parTransId="{B4744C0A-868C-4002-9EB7-8B170398155A}" sibTransId="{EC1EB166-843D-465E-8657-DB409C3D5D88}"/>
    <dgm:cxn modelId="{CFD2081B-BD7D-472D-9C17-079F8A642508}" type="presParOf" srcId="{79E07B7B-901C-453B-A99F-E4B48F23E876}" destId="{E1D4263A-49B7-4889-B6D2-20C81F445FE3}" srcOrd="0" destOrd="0" presId="urn:microsoft.com/office/officeart/2005/8/layout/gear1"/>
    <dgm:cxn modelId="{BE98B1B8-E15E-4CD5-B3A8-5EC69A15D28C}" type="presParOf" srcId="{79E07B7B-901C-453B-A99F-E4B48F23E876}" destId="{D119ABEF-4B2F-40B1-B584-173D95AC9E16}" srcOrd="1" destOrd="0" presId="urn:microsoft.com/office/officeart/2005/8/layout/gear1"/>
    <dgm:cxn modelId="{5D12478B-CF00-46CA-BCCF-00B70B87CDDF}" type="presParOf" srcId="{79E07B7B-901C-453B-A99F-E4B48F23E876}" destId="{3B334BBA-1106-4029-8B69-7E13F4C6B5BF}" srcOrd="2" destOrd="0" presId="urn:microsoft.com/office/officeart/2005/8/layout/gear1"/>
    <dgm:cxn modelId="{1E60430B-3DD0-45BA-AFFD-84BD51383514}" type="presParOf" srcId="{79E07B7B-901C-453B-A99F-E4B48F23E876}" destId="{EBC73DA5-B7D7-4517-B499-65FB6896DCEC}" srcOrd="3" destOrd="0" presId="urn:microsoft.com/office/officeart/2005/8/layout/gear1"/>
    <dgm:cxn modelId="{48FD06BE-4A9C-4FAE-9CB5-D038339E1984}" type="presParOf" srcId="{79E07B7B-901C-453B-A99F-E4B48F23E876}" destId="{1F6589D2-824D-49E0-9276-BA60AF6D1F51}" srcOrd="4" destOrd="0" presId="urn:microsoft.com/office/officeart/2005/8/layout/gear1"/>
    <dgm:cxn modelId="{14A2E0EC-3BEC-4558-B508-E1779412C142}" type="presParOf" srcId="{79E07B7B-901C-453B-A99F-E4B48F23E876}" destId="{B9313E58-EFA6-4B39-BDCE-4DBFA0FAD238}" srcOrd="5" destOrd="0" presId="urn:microsoft.com/office/officeart/2005/8/layout/gear1"/>
    <dgm:cxn modelId="{740DE5F9-6F0A-4DF1-8707-918D086769FD}" type="presParOf" srcId="{79E07B7B-901C-453B-A99F-E4B48F23E876}" destId="{8515D383-6BAA-4DE8-B3E0-4A09B9C20FCA}" srcOrd="6" destOrd="0" presId="urn:microsoft.com/office/officeart/2005/8/layout/gear1"/>
    <dgm:cxn modelId="{6DEBA76D-4FDE-487E-BCB3-A1028B1F08F9}" type="presParOf" srcId="{79E07B7B-901C-453B-A99F-E4B48F23E876}" destId="{AA84C823-DD89-4ACE-A724-B8A31B148A5D}"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b="0" i="0" dirty="0"/>
            <a:t>ADP</a:t>
          </a:r>
          <a:endParaRPr lang="en-US" sz="12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b="1" i="0" dirty="0"/>
            <a:t>Initial Jobless Claims</a:t>
          </a:r>
          <a:endParaRPr lang="en-US" sz="12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b="1" i="0" dirty="0"/>
            <a:t>Current Account</a:t>
          </a:r>
          <a:r>
            <a:rPr lang="en-US" sz="1200" b="0" i="0" dirty="0"/>
            <a:t> </a:t>
          </a:r>
          <a:endParaRPr lang="en-US" sz="12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b="1" i="0" dirty="0"/>
            <a:t>Personal income and outlays</a:t>
          </a:r>
          <a:endParaRPr lang="en-US" sz="12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200" dirty="0">
              <a:ln w="0"/>
              <a:solidFill>
                <a:schemeClr val="tx1"/>
              </a:solidFill>
              <a:effectLst>
                <a:outerShdw blurRad="38100" dist="25400" dir="5400000" algn="ctr" rotWithShape="0">
                  <a:srgbClr val="6E747A">
                    <a:alpha val="43000"/>
                  </a:srgbClr>
                </a:outerShdw>
              </a:effectLst>
            </a:rPr>
            <a:t>Motor Vehicle Sales</a:t>
          </a:r>
          <a:endParaRPr lang="en-US" sz="1200" dirty="0">
            <a:solidFill>
              <a:schemeClr val="tx1"/>
            </a:solidFill>
          </a:endParaRP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b="1" i="0" dirty="0"/>
            <a:t>CB Consumer Conﬁdence Index</a:t>
          </a:r>
          <a:endParaRPr lang="en-US" sz="10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dirty="0"/>
            <a:t>Housing starts and Permits</a:t>
          </a:r>
          <a:r>
            <a:rPr lang="ar-DZ" sz="1000" dirty="0"/>
            <a:t> </a:t>
          </a:r>
          <a:endParaRPr lang="en-US" sz="10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dirty="0"/>
            <a:t>Business Inventories</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dirty="0"/>
            <a:t>Capacity Utilization Rate</a:t>
          </a:r>
          <a:r>
            <a:rPr lang="ar-DZ" sz="1000" dirty="0"/>
            <a:t> </a:t>
          </a:r>
          <a:endParaRPr lang="en-US" sz="10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dirty="0"/>
            <a:t>ISM Manufacturing Index</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ar-EG" sz="2800" dirty="0"/>
            <a:t>تحقيق أعلى معدل توظيف</a:t>
          </a:r>
          <a:endParaRPr lang="en-US" sz="2800" dirty="0"/>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C009146C-FA37-4105-A471-15DB5CBE0ECD}">
      <dgm:prSet phldrT="[Text]" custT="1"/>
      <dgm:spPr>
        <a:solidFill>
          <a:srgbClr val="FF0000"/>
        </a:solidFill>
      </dgm:spPr>
      <dgm:t>
        <a:bodyPr/>
        <a:lstStyle/>
        <a:p>
          <a:r>
            <a:rPr lang="ar-EG" sz="2000" dirty="0"/>
            <a:t>استقرار الأسعار يعني =</a:t>
          </a:r>
        </a:p>
        <a:p>
          <a:r>
            <a:rPr lang="ar-EG" sz="2000" dirty="0"/>
            <a:t> معدل تضخم حوالي 2%</a:t>
          </a:r>
        </a:p>
        <a:p>
          <a:r>
            <a:rPr lang="ar-EG" sz="2000" dirty="0"/>
            <a:t>فقط.</a:t>
          </a:r>
          <a:endParaRPr lang="en-US" sz="2000" dirty="0"/>
        </a:p>
      </dgm:t>
    </dgm:pt>
    <dgm:pt modelId="{EC1EB166-843D-465E-8657-DB409C3D5D88}" type="sibTrans" cxnId="{A3EA07F7-8B91-4FEA-A54C-5342A651DDB1}">
      <dgm:prSet/>
      <dgm:spPr>
        <a:solidFill>
          <a:srgbClr val="FF0000"/>
        </a:solidFill>
      </dgm:spPr>
      <dgm:t>
        <a:bodyPr/>
        <a:lstStyle/>
        <a:p>
          <a:endParaRPr lang="en-US"/>
        </a:p>
      </dgm:t>
    </dgm:pt>
    <dgm:pt modelId="{B4744C0A-868C-4002-9EB7-8B170398155A}" type="parTrans" cxnId="{A3EA07F7-8B91-4FEA-A54C-5342A651DDB1}">
      <dgm:prSet/>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E1D4263A-49B7-4889-B6D2-20C81F445FE3}" type="pres">
      <dgm:prSet presAssocID="{C009146C-FA37-4105-A471-15DB5CBE0ECD}" presName="gear1" presStyleLbl="node1" presStyleIdx="0" presStyleCnt="2">
        <dgm:presLayoutVars>
          <dgm:chMax val="1"/>
          <dgm:bulletEnabled val="1"/>
        </dgm:presLayoutVars>
      </dgm:prSet>
      <dgm:spPr/>
    </dgm:pt>
    <dgm:pt modelId="{D119ABEF-4B2F-40B1-B584-173D95AC9E16}" type="pres">
      <dgm:prSet presAssocID="{C009146C-FA37-4105-A471-15DB5CBE0ECD}" presName="gear1srcNode" presStyleLbl="node1" presStyleIdx="0" presStyleCnt="2"/>
      <dgm:spPr/>
    </dgm:pt>
    <dgm:pt modelId="{3B334BBA-1106-4029-8B69-7E13F4C6B5BF}" type="pres">
      <dgm:prSet presAssocID="{C009146C-FA37-4105-A471-15DB5CBE0ECD}" presName="gear1dstNode" presStyleLbl="node1" presStyleIdx="0" presStyleCnt="2"/>
      <dgm:spPr/>
    </dgm:pt>
    <dgm:pt modelId="{EBC73DA5-B7D7-4517-B499-65FB6896DCEC}" type="pres">
      <dgm:prSet presAssocID="{670F48E4-B980-4F54-AFA0-D132A8EC8B25}" presName="gear2" presStyleLbl="node1" presStyleIdx="1" presStyleCnt="2" custScaleX="141458" custScaleY="141458" custLinFactNeighborX="-14703" custLinFactNeighborY="-10242">
        <dgm:presLayoutVars>
          <dgm:chMax val="1"/>
          <dgm:bulletEnabled val="1"/>
        </dgm:presLayoutVars>
      </dgm:prSet>
      <dgm:spPr/>
    </dgm:pt>
    <dgm:pt modelId="{1F6589D2-824D-49E0-9276-BA60AF6D1F51}" type="pres">
      <dgm:prSet presAssocID="{670F48E4-B980-4F54-AFA0-D132A8EC8B25}" presName="gear2srcNode" presStyleLbl="node1" presStyleIdx="1" presStyleCnt="2"/>
      <dgm:spPr/>
    </dgm:pt>
    <dgm:pt modelId="{B9313E58-EFA6-4B39-BDCE-4DBFA0FAD238}" type="pres">
      <dgm:prSet presAssocID="{670F48E4-B980-4F54-AFA0-D132A8EC8B25}" presName="gear2dstNode" presStyleLbl="node1" presStyleIdx="1" presStyleCnt="2"/>
      <dgm:spPr/>
    </dgm:pt>
    <dgm:pt modelId="{8515D383-6BAA-4DE8-B3E0-4A09B9C20FCA}" type="pres">
      <dgm:prSet presAssocID="{EC1EB166-843D-465E-8657-DB409C3D5D88}" presName="connector1" presStyleLbl="sibTrans2D1" presStyleIdx="0" presStyleCnt="2"/>
      <dgm:spPr/>
    </dgm:pt>
    <dgm:pt modelId="{AA84C823-DD89-4ACE-A724-B8A31B148A5D}" type="pres">
      <dgm:prSet presAssocID="{453F333D-9C9D-4B41-9BBE-FBACFFF61706}" presName="connector2" presStyleLbl="sibTrans2D1" presStyleIdx="1" presStyleCnt="2" custLinFactNeighborX="-23936" custLinFactNeighborY="-12025"/>
      <dgm:spPr/>
    </dgm:pt>
  </dgm:ptLst>
  <dgm:cxnLst>
    <dgm:cxn modelId="{944ADC02-0015-4FA7-B8C4-76FB8CF67152}" srcId="{88F07874-AA74-4C62-885E-E365514443AA}" destId="{670F48E4-B980-4F54-AFA0-D132A8EC8B25}" srcOrd="1" destOrd="0" parTransId="{89E60353-D30C-4EA4-BC7F-5D518BD8B7CE}" sibTransId="{453F333D-9C9D-4B41-9BBE-FBACFFF61706}"/>
    <dgm:cxn modelId="{AFC8AE13-C4A2-4FEF-976D-9A84705F3032}" type="presOf" srcId="{670F48E4-B980-4F54-AFA0-D132A8EC8B25}" destId="{1F6589D2-824D-49E0-9276-BA60AF6D1F51}" srcOrd="1" destOrd="0" presId="urn:microsoft.com/office/officeart/2005/8/layout/gear1"/>
    <dgm:cxn modelId="{F5294786-56A8-49F6-B40A-F47303AB4099}" type="presOf" srcId="{C009146C-FA37-4105-A471-15DB5CBE0ECD}" destId="{3B334BBA-1106-4029-8B69-7E13F4C6B5BF}" srcOrd="2" destOrd="0" presId="urn:microsoft.com/office/officeart/2005/8/layout/gear1"/>
    <dgm:cxn modelId="{2E5CF994-1A9B-494D-9B46-EC0D253B0891}" type="presOf" srcId="{453F333D-9C9D-4B41-9BBE-FBACFFF61706}" destId="{AA84C823-DD89-4ACE-A724-B8A31B148A5D}" srcOrd="0" destOrd="0" presId="urn:microsoft.com/office/officeart/2005/8/layout/gear1"/>
    <dgm:cxn modelId="{0648AEA1-F753-4393-B63D-38DAB90FED8E}" type="presOf" srcId="{C009146C-FA37-4105-A471-15DB5CBE0ECD}" destId="{D119ABEF-4B2F-40B1-B584-173D95AC9E16}" srcOrd="1" destOrd="0" presId="urn:microsoft.com/office/officeart/2005/8/layout/gear1"/>
    <dgm:cxn modelId="{ABAC59C3-4371-459D-AC8D-D0E157F45F82}" type="presOf" srcId="{C009146C-FA37-4105-A471-15DB5CBE0ECD}" destId="{E1D4263A-49B7-4889-B6D2-20C81F445FE3}" srcOrd="0" destOrd="0" presId="urn:microsoft.com/office/officeart/2005/8/layout/gear1"/>
    <dgm:cxn modelId="{4411F6C5-B30D-42F2-9392-E8A7C848A668}" type="presOf" srcId="{EC1EB166-843D-465E-8657-DB409C3D5D88}" destId="{8515D383-6BAA-4DE8-B3E0-4A09B9C20FCA}" srcOrd="0"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EFB068D2-2CE5-4F40-85D8-DB3EF72CDD19}" type="presOf" srcId="{670F48E4-B980-4F54-AFA0-D132A8EC8B25}" destId="{EBC73DA5-B7D7-4517-B499-65FB6896DCEC}" srcOrd="0" destOrd="0" presId="urn:microsoft.com/office/officeart/2005/8/layout/gear1"/>
    <dgm:cxn modelId="{597DF5D9-13D7-41D0-A44C-9CAA3030095D}" type="presOf" srcId="{670F48E4-B980-4F54-AFA0-D132A8EC8B25}" destId="{B9313E58-EFA6-4B39-BDCE-4DBFA0FAD238}" srcOrd="2" destOrd="0" presId="urn:microsoft.com/office/officeart/2005/8/layout/gear1"/>
    <dgm:cxn modelId="{A3EA07F7-8B91-4FEA-A54C-5342A651DDB1}" srcId="{88F07874-AA74-4C62-885E-E365514443AA}" destId="{C009146C-FA37-4105-A471-15DB5CBE0ECD}" srcOrd="0" destOrd="0" parTransId="{B4744C0A-868C-4002-9EB7-8B170398155A}" sibTransId="{EC1EB166-843D-465E-8657-DB409C3D5D88}"/>
    <dgm:cxn modelId="{CFD2081B-BD7D-472D-9C17-079F8A642508}" type="presParOf" srcId="{79E07B7B-901C-453B-A99F-E4B48F23E876}" destId="{E1D4263A-49B7-4889-B6D2-20C81F445FE3}" srcOrd="0" destOrd="0" presId="urn:microsoft.com/office/officeart/2005/8/layout/gear1"/>
    <dgm:cxn modelId="{BE98B1B8-E15E-4CD5-B3A8-5EC69A15D28C}" type="presParOf" srcId="{79E07B7B-901C-453B-A99F-E4B48F23E876}" destId="{D119ABEF-4B2F-40B1-B584-173D95AC9E16}" srcOrd="1" destOrd="0" presId="urn:microsoft.com/office/officeart/2005/8/layout/gear1"/>
    <dgm:cxn modelId="{5D12478B-CF00-46CA-BCCF-00B70B87CDDF}" type="presParOf" srcId="{79E07B7B-901C-453B-A99F-E4B48F23E876}" destId="{3B334BBA-1106-4029-8B69-7E13F4C6B5BF}" srcOrd="2" destOrd="0" presId="urn:microsoft.com/office/officeart/2005/8/layout/gear1"/>
    <dgm:cxn modelId="{1E60430B-3DD0-45BA-AFFD-84BD51383514}" type="presParOf" srcId="{79E07B7B-901C-453B-A99F-E4B48F23E876}" destId="{EBC73DA5-B7D7-4517-B499-65FB6896DCEC}" srcOrd="3" destOrd="0" presId="urn:microsoft.com/office/officeart/2005/8/layout/gear1"/>
    <dgm:cxn modelId="{48FD06BE-4A9C-4FAE-9CB5-D038339E1984}" type="presParOf" srcId="{79E07B7B-901C-453B-A99F-E4B48F23E876}" destId="{1F6589D2-824D-49E0-9276-BA60AF6D1F51}" srcOrd="4" destOrd="0" presId="urn:microsoft.com/office/officeart/2005/8/layout/gear1"/>
    <dgm:cxn modelId="{14A2E0EC-3BEC-4558-B508-E1779412C142}" type="presParOf" srcId="{79E07B7B-901C-453B-A99F-E4B48F23E876}" destId="{B9313E58-EFA6-4B39-BDCE-4DBFA0FAD238}" srcOrd="5" destOrd="0" presId="urn:microsoft.com/office/officeart/2005/8/layout/gear1"/>
    <dgm:cxn modelId="{740DE5F9-6F0A-4DF1-8707-918D086769FD}" type="presParOf" srcId="{79E07B7B-901C-453B-A99F-E4B48F23E876}" destId="{8515D383-6BAA-4DE8-B3E0-4A09B9C20FCA}" srcOrd="6" destOrd="0" presId="urn:microsoft.com/office/officeart/2005/8/layout/gear1"/>
    <dgm:cxn modelId="{6DEBA76D-4FDE-487E-BCB3-A1028B1F08F9}" type="presParOf" srcId="{79E07B7B-901C-453B-A99F-E4B48F23E876}" destId="{AA84C823-DD89-4ACE-A724-B8A31B148A5D}"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dirty="0"/>
            <a:t>ISM Non-Manufacturing Index</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dirty="0"/>
            <a:t>Durable Goods Orders</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1000" dirty="0"/>
            <a:t>Factory Orders</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2326F2-080F-4566-98FA-BE09BD17995A}" type="doc">
      <dgm:prSet loTypeId="urn:microsoft.com/office/officeart/2005/8/layout/hChevron3" loCatId="process" qsTypeId="urn:microsoft.com/office/officeart/2005/8/quickstyle/simple1" qsCatId="simple" csTypeId="urn:microsoft.com/office/officeart/2005/8/colors/colorful1" csCatId="colorful" phldr="1"/>
      <dgm:spPr/>
    </dgm:pt>
    <dgm:pt modelId="{680E1D17-DC52-4E25-A0C6-1EEF027B887F}">
      <dgm:prSet phldrT="[Text]"/>
      <dgm:spPr/>
      <dgm:t>
        <a:bodyPr/>
        <a:lstStyle/>
        <a:p>
          <a:r>
            <a:rPr lang="ar-EG" dirty="0"/>
            <a:t>توقعات المبيعات- مديري المشتريات</a:t>
          </a:r>
          <a:endParaRPr lang="en-US" dirty="0"/>
        </a:p>
      </dgm:t>
    </dgm:pt>
    <dgm:pt modelId="{A0E4BF33-732B-4D95-B1F7-91F8CCCAB2E9}" type="parTrans" cxnId="{906B481B-5FA1-4AEC-B080-0B750EC3EE00}">
      <dgm:prSet/>
      <dgm:spPr/>
      <dgm:t>
        <a:bodyPr/>
        <a:lstStyle/>
        <a:p>
          <a:endParaRPr lang="en-US"/>
        </a:p>
      </dgm:t>
    </dgm:pt>
    <dgm:pt modelId="{FCE4814E-819B-4B9E-8262-803421445BA0}" type="sibTrans" cxnId="{906B481B-5FA1-4AEC-B080-0B750EC3EE00}">
      <dgm:prSet/>
      <dgm:spPr/>
      <dgm:t>
        <a:bodyPr/>
        <a:lstStyle/>
        <a:p>
          <a:endParaRPr lang="en-US"/>
        </a:p>
      </dgm:t>
    </dgm:pt>
    <dgm:pt modelId="{D01BAD91-EA10-4D2E-BB82-AFDEC53BFAF0}">
      <dgm:prSet phldrT="[Text]"/>
      <dgm:spPr/>
      <dgm:t>
        <a:bodyPr/>
        <a:lstStyle/>
        <a:p>
          <a:r>
            <a:rPr lang="ar-EG" dirty="0"/>
            <a:t>طلبات المصانع- مواد خام</a:t>
          </a:r>
          <a:endParaRPr lang="en-US" dirty="0"/>
        </a:p>
      </dgm:t>
    </dgm:pt>
    <dgm:pt modelId="{3493B97A-420A-41C8-A293-EA6EBC5FDC75}" type="parTrans" cxnId="{E80AB6DF-F676-46B5-96C0-FDC53A1BCF73}">
      <dgm:prSet/>
      <dgm:spPr/>
      <dgm:t>
        <a:bodyPr/>
        <a:lstStyle/>
        <a:p>
          <a:endParaRPr lang="en-US"/>
        </a:p>
      </dgm:t>
    </dgm:pt>
    <dgm:pt modelId="{18D9FB58-B6AE-4086-B8C3-900F5BF63856}" type="sibTrans" cxnId="{E80AB6DF-F676-46B5-96C0-FDC53A1BCF73}">
      <dgm:prSet/>
      <dgm:spPr/>
      <dgm:t>
        <a:bodyPr/>
        <a:lstStyle/>
        <a:p>
          <a:endParaRPr lang="en-US"/>
        </a:p>
      </dgm:t>
    </dgm:pt>
    <dgm:pt modelId="{1FE2A665-BD95-4960-9C41-8398C99EB1EB}">
      <dgm:prSet phldrT="[Text]"/>
      <dgm:spPr/>
      <dgm:t>
        <a:bodyPr/>
        <a:lstStyle/>
        <a:p>
          <a:r>
            <a:rPr lang="ar-EG" dirty="0"/>
            <a:t>التصنيع - الأنتاج</a:t>
          </a:r>
          <a:endParaRPr lang="en-US" dirty="0"/>
        </a:p>
      </dgm:t>
    </dgm:pt>
    <dgm:pt modelId="{5A225A8E-FA88-4827-9CE7-9348EB59C286}" type="parTrans" cxnId="{2253C198-D1C3-4646-8108-27F785B9E07D}">
      <dgm:prSet/>
      <dgm:spPr/>
      <dgm:t>
        <a:bodyPr/>
        <a:lstStyle/>
        <a:p>
          <a:endParaRPr lang="en-US"/>
        </a:p>
      </dgm:t>
    </dgm:pt>
    <dgm:pt modelId="{389974ED-F8CB-4F65-8D73-B016A5D2F5A6}" type="sibTrans" cxnId="{2253C198-D1C3-4646-8108-27F785B9E07D}">
      <dgm:prSet/>
      <dgm:spPr/>
      <dgm:t>
        <a:bodyPr/>
        <a:lstStyle/>
        <a:p>
          <a:endParaRPr lang="en-US"/>
        </a:p>
      </dgm:t>
    </dgm:pt>
    <dgm:pt modelId="{56BB1D5A-0F04-44C8-B71D-FF689F254337}">
      <dgm:prSet phldrT="[Text]"/>
      <dgm:spPr/>
      <dgm:t>
        <a:bodyPr/>
        <a:lstStyle/>
        <a:p>
          <a:r>
            <a:rPr lang="ar-EG" dirty="0"/>
            <a:t>المبيعات</a:t>
          </a:r>
          <a:endParaRPr lang="en-US" dirty="0"/>
        </a:p>
      </dgm:t>
    </dgm:pt>
    <dgm:pt modelId="{9686C85F-395A-4630-B567-B7F5E7F85395}" type="parTrans" cxnId="{9BA05E18-D8E2-403E-8D81-6144F5C073B8}">
      <dgm:prSet/>
      <dgm:spPr/>
      <dgm:t>
        <a:bodyPr/>
        <a:lstStyle/>
        <a:p>
          <a:endParaRPr lang="en-US"/>
        </a:p>
      </dgm:t>
    </dgm:pt>
    <dgm:pt modelId="{41E35251-2D42-463B-816A-9F55BA8F863C}" type="sibTrans" cxnId="{9BA05E18-D8E2-403E-8D81-6144F5C073B8}">
      <dgm:prSet/>
      <dgm:spPr/>
      <dgm:t>
        <a:bodyPr/>
        <a:lstStyle/>
        <a:p>
          <a:endParaRPr lang="en-US"/>
        </a:p>
      </dgm:t>
    </dgm:pt>
    <dgm:pt modelId="{1BA0C8A8-21B1-4EB8-B437-DF6BFA63B664}">
      <dgm:prSet phldrT="[Text]"/>
      <dgm:spPr/>
      <dgm:t>
        <a:bodyPr/>
        <a:lstStyle/>
        <a:p>
          <a:r>
            <a:rPr lang="ar-EG" dirty="0"/>
            <a:t>أرباح الشركات</a:t>
          </a:r>
          <a:endParaRPr lang="en-US" dirty="0"/>
        </a:p>
      </dgm:t>
    </dgm:pt>
    <dgm:pt modelId="{038C4B76-CE1E-4281-9698-732EE70CDD0F}" type="parTrans" cxnId="{329E0BCC-6B55-4670-97FC-177C5BC4C4DC}">
      <dgm:prSet/>
      <dgm:spPr/>
      <dgm:t>
        <a:bodyPr/>
        <a:lstStyle/>
        <a:p>
          <a:endParaRPr lang="en-US"/>
        </a:p>
      </dgm:t>
    </dgm:pt>
    <dgm:pt modelId="{A151ED32-0204-4500-9E87-CB10B2A4DB50}" type="sibTrans" cxnId="{329E0BCC-6B55-4670-97FC-177C5BC4C4DC}">
      <dgm:prSet/>
      <dgm:spPr/>
      <dgm:t>
        <a:bodyPr/>
        <a:lstStyle/>
        <a:p>
          <a:endParaRPr lang="en-US"/>
        </a:p>
      </dgm:t>
    </dgm:pt>
    <dgm:pt modelId="{280DF0E2-ECBC-47C2-A0BC-1075FF69F9D7}">
      <dgm:prSet phldrT="[Text]"/>
      <dgm:spPr/>
      <dgm:t>
        <a:bodyPr/>
        <a:lstStyle/>
        <a:p>
          <a:r>
            <a:rPr lang="ar-EG" dirty="0"/>
            <a:t>أسعار</a:t>
          </a:r>
          <a:r>
            <a:rPr lang="ar-EG" baseline="0" dirty="0"/>
            <a:t> الأسهم</a:t>
          </a:r>
          <a:endParaRPr lang="en-US" dirty="0"/>
        </a:p>
      </dgm:t>
    </dgm:pt>
    <dgm:pt modelId="{4606B74A-582D-495C-9282-425059AAF3AB}" type="parTrans" cxnId="{48A5A1A1-523E-42EA-B8BC-668DC211BE65}">
      <dgm:prSet/>
      <dgm:spPr/>
      <dgm:t>
        <a:bodyPr/>
        <a:lstStyle/>
        <a:p>
          <a:endParaRPr lang="en-US"/>
        </a:p>
      </dgm:t>
    </dgm:pt>
    <dgm:pt modelId="{94C898EF-81E4-4877-8DBB-485AD7964D44}" type="sibTrans" cxnId="{48A5A1A1-523E-42EA-B8BC-668DC211BE65}">
      <dgm:prSet/>
      <dgm:spPr/>
      <dgm:t>
        <a:bodyPr/>
        <a:lstStyle/>
        <a:p>
          <a:endParaRPr lang="en-US"/>
        </a:p>
      </dgm:t>
    </dgm:pt>
    <dgm:pt modelId="{174F52AD-B2D2-4B6F-9C94-660592A6EEB4}">
      <dgm:prSet phldrT="[Text]"/>
      <dgm:spPr/>
      <dgm:t>
        <a:bodyPr/>
        <a:lstStyle/>
        <a:p>
          <a:r>
            <a:rPr lang="ar-EG" dirty="0"/>
            <a:t>عائد</a:t>
          </a:r>
          <a:r>
            <a:rPr lang="ar-EG" baseline="0" dirty="0"/>
            <a:t> الأسهم - التوزيعات</a:t>
          </a:r>
          <a:endParaRPr lang="en-US" dirty="0"/>
        </a:p>
      </dgm:t>
    </dgm:pt>
    <dgm:pt modelId="{8D244764-6CF2-44DE-8EB0-24386216291F}" type="parTrans" cxnId="{92A420D4-7E0F-43BC-9E60-C627D234A24E}">
      <dgm:prSet/>
      <dgm:spPr/>
      <dgm:t>
        <a:bodyPr/>
        <a:lstStyle/>
        <a:p>
          <a:endParaRPr lang="en-US"/>
        </a:p>
      </dgm:t>
    </dgm:pt>
    <dgm:pt modelId="{3ACD7CBB-4196-46DC-BED7-D206F3C35DB7}" type="sibTrans" cxnId="{92A420D4-7E0F-43BC-9E60-C627D234A24E}">
      <dgm:prSet/>
      <dgm:spPr/>
      <dgm:t>
        <a:bodyPr/>
        <a:lstStyle/>
        <a:p>
          <a:endParaRPr lang="en-US"/>
        </a:p>
      </dgm:t>
    </dgm:pt>
    <dgm:pt modelId="{57BC28FE-B3B9-484F-9CFE-AD4285DA6465}">
      <dgm:prSet phldrT="[Text]"/>
      <dgm:spPr/>
      <dgm:t>
        <a:bodyPr/>
        <a:lstStyle/>
        <a:p>
          <a:r>
            <a:rPr lang="ar-EG" dirty="0"/>
            <a:t>الناتج</a:t>
          </a:r>
          <a:r>
            <a:rPr lang="ar-EG" baseline="0" dirty="0"/>
            <a:t> المحلي</a:t>
          </a:r>
          <a:endParaRPr lang="en-US" dirty="0"/>
        </a:p>
      </dgm:t>
    </dgm:pt>
    <dgm:pt modelId="{DBA01285-F828-46BF-9AC2-54B7907AF0BB}" type="parTrans" cxnId="{C48EED1B-8131-4E0F-8376-0A006820B424}">
      <dgm:prSet/>
      <dgm:spPr/>
      <dgm:t>
        <a:bodyPr/>
        <a:lstStyle/>
        <a:p>
          <a:endParaRPr lang="en-US"/>
        </a:p>
      </dgm:t>
    </dgm:pt>
    <dgm:pt modelId="{1EECAF4D-626A-45DB-A3B1-BF65109264AE}" type="sibTrans" cxnId="{C48EED1B-8131-4E0F-8376-0A006820B424}">
      <dgm:prSet/>
      <dgm:spPr/>
      <dgm:t>
        <a:bodyPr/>
        <a:lstStyle/>
        <a:p>
          <a:endParaRPr lang="en-US"/>
        </a:p>
      </dgm:t>
    </dgm:pt>
    <dgm:pt modelId="{93591027-55B8-4D19-95CD-C86FAB1DDA89}" type="pres">
      <dgm:prSet presAssocID="{CB2326F2-080F-4566-98FA-BE09BD17995A}" presName="Name0" presStyleCnt="0">
        <dgm:presLayoutVars>
          <dgm:dir/>
          <dgm:resizeHandles val="exact"/>
        </dgm:presLayoutVars>
      </dgm:prSet>
      <dgm:spPr/>
    </dgm:pt>
    <dgm:pt modelId="{B18BB49A-E32A-49DD-A267-F506CE9A732F}" type="pres">
      <dgm:prSet presAssocID="{680E1D17-DC52-4E25-A0C6-1EEF027B887F}" presName="parTxOnly" presStyleLbl="node1" presStyleIdx="0" presStyleCnt="8">
        <dgm:presLayoutVars>
          <dgm:bulletEnabled val="1"/>
        </dgm:presLayoutVars>
      </dgm:prSet>
      <dgm:spPr/>
    </dgm:pt>
    <dgm:pt modelId="{BFF036BF-5E9E-4D5A-B530-FDD92A3F9486}" type="pres">
      <dgm:prSet presAssocID="{FCE4814E-819B-4B9E-8262-803421445BA0}" presName="parSpace" presStyleCnt="0"/>
      <dgm:spPr/>
    </dgm:pt>
    <dgm:pt modelId="{6DEA397E-7416-40E0-B5EC-237DCF3FC641}" type="pres">
      <dgm:prSet presAssocID="{D01BAD91-EA10-4D2E-BB82-AFDEC53BFAF0}" presName="parTxOnly" presStyleLbl="node1" presStyleIdx="1" presStyleCnt="8">
        <dgm:presLayoutVars>
          <dgm:bulletEnabled val="1"/>
        </dgm:presLayoutVars>
      </dgm:prSet>
      <dgm:spPr/>
    </dgm:pt>
    <dgm:pt modelId="{63BCAB97-AB4C-4F31-B958-64A2EAF58D51}" type="pres">
      <dgm:prSet presAssocID="{18D9FB58-B6AE-4086-B8C3-900F5BF63856}" presName="parSpace" presStyleCnt="0"/>
      <dgm:spPr/>
    </dgm:pt>
    <dgm:pt modelId="{DC997F43-B845-4444-84BA-60740CF5D078}" type="pres">
      <dgm:prSet presAssocID="{1FE2A665-BD95-4960-9C41-8398C99EB1EB}" presName="parTxOnly" presStyleLbl="node1" presStyleIdx="2" presStyleCnt="8">
        <dgm:presLayoutVars>
          <dgm:bulletEnabled val="1"/>
        </dgm:presLayoutVars>
      </dgm:prSet>
      <dgm:spPr/>
    </dgm:pt>
    <dgm:pt modelId="{E3918BB7-E8F9-49D7-9381-A053B7282A47}" type="pres">
      <dgm:prSet presAssocID="{389974ED-F8CB-4F65-8D73-B016A5D2F5A6}" presName="parSpace" presStyleCnt="0"/>
      <dgm:spPr/>
    </dgm:pt>
    <dgm:pt modelId="{F21E7A53-CD11-4556-BAA9-19BA9457299D}" type="pres">
      <dgm:prSet presAssocID="{56BB1D5A-0F04-44C8-B71D-FF689F254337}" presName="parTxOnly" presStyleLbl="node1" presStyleIdx="3" presStyleCnt="8">
        <dgm:presLayoutVars>
          <dgm:bulletEnabled val="1"/>
        </dgm:presLayoutVars>
      </dgm:prSet>
      <dgm:spPr/>
    </dgm:pt>
    <dgm:pt modelId="{626EBDAC-FD9C-49C2-BE48-A00DC773927A}" type="pres">
      <dgm:prSet presAssocID="{41E35251-2D42-463B-816A-9F55BA8F863C}" presName="parSpace" presStyleCnt="0"/>
      <dgm:spPr/>
    </dgm:pt>
    <dgm:pt modelId="{A140E703-24E7-400E-92CA-6E8D792E1D4B}" type="pres">
      <dgm:prSet presAssocID="{1BA0C8A8-21B1-4EB8-B437-DF6BFA63B664}" presName="parTxOnly" presStyleLbl="node1" presStyleIdx="4" presStyleCnt="8">
        <dgm:presLayoutVars>
          <dgm:bulletEnabled val="1"/>
        </dgm:presLayoutVars>
      </dgm:prSet>
      <dgm:spPr/>
    </dgm:pt>
    <dgm:pt modelId="{8045F599-67E7-4B48-A313-C0624DAA37E7}" type="pres">
      <dgm:prSet presAssocID="{A151ED32-0204-4500-9E87-CB10B2A4DB50}" presName="parSpace" presStyleCnt="0"/>
      <dgm:spPr/>
    </dgm:pt>
    <dgm:pt modelId="{C45B9E3C-E407-4903-8FBC-612545D80552}" type="pres">
      <dgm:prSet presAssocID="{280DF0E2-ECBC-47C2-A0BC-1075FF69F9D7}" presName="parTxOnly" presStyleLbl="node1" presStyleIdx="5" presStyleCnt="8">
        <dgm:presLayoutVars>
          <dgm:bulletEnabled val="1"/>
        </dgm:presLayoutVars>
      </dgm:prSet>
      <dgm:spPr/>
    </dgm:pt>
    <dgm:pt modelId="{B7E872DE-732A-4931-B96E-852C0A5A23F4}" type="pres">
      <dgm:prSet presAssocID="{94C898EF-81E4-4877-8DBB-485AD7964D44}" presName="parSpace" presStyleCnt="0"/>
      <dgm:spPr/>
    </dgm:pt>
    <dgm:pt modelId="{014ED7E9-0885-4FF8-A952-C167E2F997B2}" type="pres">
      <dgm:prSet presAssocID="{174F52AD-B2D2-4B6F-9C94-660592A6EEB4}" presName="parTxOnly" presStyleLbl="node1" presStyleIdx="6" presStyleCnt="8">
        <dgm:presLayoutVars>
          <dgm:bulletEnabled val="1"/>
        </dgm:presLayoutVars>
      </dgm:prSet>
      <dgm:spPr/>
    </dgm:pt>
    <dgm:pt modelId="{3C7B8F59-358C-46F1-98B0-FCD17F54B449}" type="pres">
      <dgm:prSet presAssocID="{3ACD7CBB-4196-46DC-BED7-D206F3C35DB7}" presName="parSpace" presStyleCnt="0"/>
      <dgm:spPr/>
    </dgm:pt>
    <dgm:pt modelId="{9FEC967D-5FBC-4F48-84BB-9F06A951C52E}" type="pres">
      <dgm:prSet presAssocID="{57BC28FE-B3B9-484F-9CFE-AD4285DA6465}" presName="parTxOnly" presStyleLbl="node1" presStyleIdx="7" presStyleCnt="8">
        <dgm:presLayoutVars>
          <dgm:bulletEnabled val="1"/>
        </dgm:presLayoutVars>
      </dgm:prSet>
      <dgm:spPr/>
    </dgm:pt>
  </dgm:ptLst>
  <dgm:cxnLst>
    <dgm:cxn modelId="{9BA05E18-D8E2-403E-8D81-6144F5C073B8}" srcId="{CB2326F2-080F-4566-98FA-BE09BD17995A}" destId="{56BB1D5A-0F04-44C8-B71D-FF689F254337}" srcOrd="3" destOrd="0" parTransId="{9686C85F-395A-4630-B567-B7F5E7F85395}" sibTransId="{41E35251-2D42-463B-816A-9F55BA8F863C}"/>
    <dgm:cxn modelId="{906B481B-5FA1-4AEC-B080-0B750EC3EE00}" srcId="{CB2326F2-080F-4566-98FA-BE09BD17995A}" destId="{680E1D17-DC52-4E25-A0C6-1EEF027B887F}" srcOrd="0" destOrd="0" parTransId="{A0E4BF33-732B-4D95-B1F7-91F8CCCAB2E9}" sibTransId="{FCE4814E-819B-4B9E-8262-803421445BA0}"/>
    <dgm:cxn modelId="{C48EED1B-8131-4E0F-8376-0A006820B424}" srcId="{CB2326F2-080F-4566-98FA-BE09BD17995A}" destId="{57BC28FE-B3B9-484F-9CFE-AD4285DA6465}" srcOrd="7" destOrd="0" parTransId="{DBA01285-F828-46BF-9AC2-54B7907AF0BB}" sibTransId="{1EECAF4D-626A-45DB-A3B1-BF65109264AE}"/>
    <dgm:cxn modelId="{48149533-4D1F-468F-B9AD-1A08FEA65652}" type="presOf" srcId="{57BC28FE-B3B9-484F-9CFE-AD4285DA6465}" destId="{9FEC967D-5FBC-4F48-84BB-9F06A951C52E}" srcOrd="0" destOrd="0" presId="urn:microsoft.com/office/officeart/2005/8/layout/hChevron3"/>
    <dgm:cxn modelId="{21133A39-6BD6-4A1A-BD6D-25CEFA90CBA2}" type="presOf" srcId="{CB2326F2-080F-4566-98FA-BE09BD17995A}" destId="{93591027-55B8-4D19-95CD-C86FAB1DDA89}" srcOrd="0" destOrd="0" presId="urn:microsoft.com/office/officeart/2005/8/layout/hChevron3"/>
    <dgm:cxn modelId="{9B689F3D-F919-42B0-800B-51EE2AEDF57D}" type="presOf" srcId="{280DF0E2-ECBC-47C2-A0BC-1075FF69F9D7}" destId="{C45B9E3C-E407-4903-8FBC-612545D80552}" srcOrd="0" destOrd="0" presId="urn:microsoft.com/office/officeart/2005/8/layout/hChevron3"/>
    <dgm:cxn modelId="{6FB8255C-E83F-43AB-B860-29710B4AEAAB}" type="presOf" srcId="{1FE2A665-BD95-4960-9C41-8398C99EB1EB}" destId="{DC997F43-B845-4444-84BA-60740CF5D078}" srcOrd="0" destOrd="0" presId="urn:microsoft.com/office/officeart/2005/8/layout/hChevron3"/>
    <dgm:cxn modelId="{E5F68F6F-3CD2-441C-87EE-F94CE7A71AF9}" type="presOf" srcId="{680E1D17-DC52-4E25-A0C6-1EEF027B887F}" destId="{B18BB49A-E32A-49DD-A267-F506CE9A732F}" srcOrd="0" destOrd="0" presId="urn:microsoft.com/office/officeart/2005/8/layout/hChevron3"/>
    <dgm:cxn modelId="{2BD8DD57-1375-4ADD-ACE9-3688176216DD}" type="presOf" srcId="{D01BAD91-EA10-4D2E-BB82-AFDEC53BFAF0}" destId="{6DEA397E-7416-40E0-B5EC-237DCF3FC641}" srcOrd="0" destOrd="0" presId="urn:microsoft.com/office/officeart/2005/8/layout/hChevron3"/>
    <dgm:cxn modelId="{2253C198-D1C3-4646-8108-27F785B9E07D}" srcId="{CB2326F2-080F-4566-98FA-BE09BD17995A}" destId="{1FE2A665-BD95-4960-9C41-8398C99EB1EB}" srcOrd="2" destOrd="0" parTransId="{5A225A8E-FA88-4827-9CE7-9348EB59C286}" sibTransId="{389974ED-F8CB-4F65-8D73-B016A5D2F5A6}"/>
    <dgm:cxn modelId="{48A5A1A1-523E-42EA-B8BC-668DC211BE65}" srcId="{CB2326F2-080F-4566-98FA-BE09BD17995A}" destId="{280DF0E2-ECBC-47C2-A0BC-1075FF69F9D7}" srcOrd="5" destOrd="0" parTransId="{4606B74A-582D-495C-9282-425059AAF3AB}" sibTransId="{94C898EF-81E4-4877-8DBB-485AD7964D44}"/>
    <dgm:cxn modelId="{05A824B0-9431-4F56-A3A6-5A0DE11C57AE}" type="presOf" srcId="{56BB1D5A-0F04-44C8-B71D-FF689F254337}" destId="{F21E7A53-CD11-4556-BAA9-19BA9457299D}" srcOrd="0" destOrd="0" presId="urn:microsoft.com/office/officeart/2005/8/layout/hChevron3"/>
    <dgm:cxn modelId="{A6172EC9-C24B-4327-A81B-0735FE1C16D9}" type="presOf" srcId="{174F52AD-B2D2-4B6F-9C94-660592A6EEB4}" destId="{014ED7E9-0885-4FF8-A952-C167E2F997B2}" srcOrd="0" destOrd="0" presId="urn:microsoft.com/office/officeart/2005/8/layout/hChevron3"/>
    <dgm:cxn modelId="{329E0BCC-6B55-4670-97FC-177C5BC4C4DC}" srcId="{CB2326F2-080F-4566-98FA-BE09BD17995A}" destId="{1BA0C8A8-21B1-4EB8-B437-DF6BFA63B664}" srcOrd="4" destOrd="0" parTransId="{038C4B76-CE1E-4281-9698-732EE70CDD0F}" sibTransId="{A151ED32-0204-4500-9E87-CB10B2A4DB50}"/>
    <dgm:cxn modelId="{92A420D4-7E0F-43BC-9E60-C627D234A24E}" srcId="{CB2326F2-080F-4566-98FA-BE09BD17995A}" destId="{174F52AD-B2D2-4B6F-9C94-660592A6EEB4}" srcOrd="6" destOrd="0" parTransId="{8D244764-6CF2-44DE-8EB0-24386216291F}" sibTransId="{3ACD7CBB-4196-46DC-BED7-D206F3C35DB7}"/>
    <dgm:cxn modelId="{E80AB6DF-F676-46B5-96C0-FDC53A1BCF73}" srcId="{CB2326F2-080F-4566-98FA-BE09BD17995A}" destId="{D01BAD91-EA10-4D2E-BB82-AFDEC53BFAF0}" srcOrd="1" destOrd="0" parTransId="{3493B97A-420A-41C8-A293-EA6EBC5FDC75}" sibTransId="{18D9FB58-B6AE-4086-B8C3-900F5BF63856}"/>
    <dgm:cxn modelId="{DE78DEEF-6357-4269-801B-0DEE9BC2A8BB}" type="presOf" srcId="{1BA0C8A8-21B1-4EB8-B437-DF6BFA63B664}" destId="{A140E703-24E7-400E-92CA-6E8D792E1D4B}" srcOrd="0" destOrd="0" presId="urn:microsoft.com/office/officeart/2005/8/layout/hChevron3"/>
    <dgm:cxn modelId="{DB7BEB2E-0DD3-46A2-A03B-19D645F988EC}" type="presParOf" srcId="{93591027-55B8-4D19-95CD-C86FAB1DDA89}" destId="{B18BB49A-E32A-49DD-A267-F506CE9A732F}" srcOrd="0" destOrd="0" presId="urn:microsoft.com/office/officeart/2005/8/layout/hChevron3"/>
    <dgm:cxn modelId="{8B4F83B9-A80A-44A5-8060-158A87EE13EC}" type="presParOf" srcId="{93591027-55B8-4D19-95CD-C86FAB1DDA89}" destId="{BFF036BF-5E9E-4D5A-B530-FDD92A3F9486}" srcOrd="1" destOrd="0" presId="urn:microsoft.com/office/officeart/2005/8/layout/hChevron3"/>
    <dgm:cxn modelId="{7E3C8150-B750-4682-A657-365B8893400F}" type="presParOf" srcId="{93591027-55B8-4D19-95CD-C86FAB1DDA89}" destId="{6DEA397E-7416-40E0-B5EC-237DCF3FC641}" srcOrd="2" destOrd="0" presId="urn:microsoft.com/office/officeart/2005/8/layout/hChevron3"/>
    <dgm:cxn modelId="{AAA7AAC9-2AF6-49BC-A948-23CB49634109}" type="presParOf" srcId="{93591027-55B8-4D19-95CD-C86FAB1DDA89}" destId="{63BCAB97-AB4C-4F31-B958-64A2EAF58D51}" srcOrd="3" destOrd="0" presId="urn:microsoft.com/office/officeart/2005/8/layout/hChevron3"/>
    <dgm:cxn modelId="{807F8F93-E3A8-4964-9445-E33903122A4D}" type="presParOf" srcId="{93591027-55B8-4D19-95CD-C86FAB1DDA89}" destId="{DC997F43-B845-4444-84BA-60740CF5D078}" srcOrd="4" destOrd="0" presId="urn:microsoft.com/office/officeart/2005/8/layout/hChevron3"/>
    <dgm:cxn modelId="{1829FA01-F75B-473C-A7B6-DF1F19267C9A}" type="presParOf" srcId="{93591027-55B8-4D19-95CD-C86FAB1DDA89}" destId="{E3918BB7-E8F9-49D7-9381-A053B7282A47}" srcOrd="5" destOrd="0" presId="urn:microsoft.com/office/officeart/2005/8/layout/hChevron3"/>
    <dgm:cxn modelId="{847768CA-704B-4C9C-A588-C0E02105B628}" type="presParOf" srcId="{93591027-55B8-4D19-95CD-C86FAB1DDA89}" destId="{F21E7A53-CD11-4556-BAA9-19BA9457299D}" srcOrd="6" destOrd="0" presId="urn:microsoft.com/office/officeart/2005/8/layout/hChevron3"/>
    <dgm:cxn modelId="{03CFBF2A-D6C5-4756-A1E4-25E3194939F7}" type="presParOf" srcId="{93591027-55B8-4D19-95CD-C86FAB1DDA89}" destId="{626EBDAC-FD9C-49C2-BE48-A00DC773927A}" srcOrd="7" destOrd="0" presId="urn:microsoft.com/office/officeart/2005/8/layout/hChevron3"/>
    <dgm:cxn modelId="{20B62D99-EFC2-44E5-A0E2-E57DD43F2709}" type="presParOf" srcId="{93591027-55B8-4D19-95CD-C86FAB1DDA89}" destId="{A140E703-24E7-400E-92CA-6E8D792E1D4B}" srcOrd="8" destOrd="0" presId="urn:microsoft.com/office/officeart/2005/8/layout/hChevron3"/>
    <dgm:cxn modelId="{6AA85058-DAFA-4F1D-A63F-16F5B7235E59}" type="presParOf" srcId="{93591027-55B8-4D19-95CD-C86FAB1DDA89}" destId="{8045F599-67E7-4B48-A313-C0624DAA37E7}" srcOrd="9" destOrd="0" presId="urn:microsoft.com/office/officeart/2005/8/layout/hChevron3"/>
    <dgm:cxn modelId="{C1A25FEC-7C7F-48BB-B1F2-F3B4CFA1A68B}" type="presParOf" srcId="{93591027-55B8-4D19-95CD-C86FAB1DDA89}" destId="{C45B9E3C-E407-4903-8FBC-612545D80552}" srcOrd="10" destOrd="0" presId="urn:microsoft.com/office/officeart/2005/8/layout/hChevron3"/>
    <dgm:cxn modelId="{AA6A01E3-446C-4229-B229-F09B2193661E}" type="presParOf" srcId="{93591027-55B8-4D19-95CD-C86FAB1DDA89}" destId="{B7E872DE-732A-4931-B96E-852C0A5A23F4}" srcOrd="11" destOrd="0" presId="urn:microsoft.com/office/officeart/2005/8/layout/hChevron3"/>
    <dgm:cxn modelId="{350FC040-5946-4865-B28D-F39A353B1D74}" type="presParOf" srcId="{93591027-55B8-4D19-95CD-C86FAB1DDA89}" destId="{014ED7E9-0885-4FF8-A952-C167E2F997B2}" srcOrd="12" destOrd="0" presId="urn:microsoft.com/office/officeart/2005/8/layout/hChevron3"/>
    <dgm:cxn modelId="{45520CEB-B40E-4ADB-B32E-69B430DFA0FA}" type="presParOf" srcId="{93591027-55B8-4D19-95CD-C86FAB1DDA89}" destId="{3C7B8F59-358C-46F1-98B0-FCD17F54B449}" srcOrd="13" destOrd="0" presId="urn:microsoft.com/office/officeart/2005/8/layout/hChevron3"/>
    <dgm:cxn modelId="{62C6FB8C-CBD3-41F9-9A15-9B9A20E6A8EA}" type="presParOf" srcId="{93591027-55B8-4D19-95CD-C86FAB1DDA89}" destId="{9FEC967D-5FBC-4F48-84BB-9F06A951C52E}"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4AAE7-38B3-46DC-AC59-F8A1F7842F5C}" type="doc">
      <dgm:prSet loTypeId="urn:microsoft.com/office/officeart/2005/8/layout/cycle8" loCatId="cycle" qsTypeId="urn:microsoft.com/office/officeart/2005/8/quickstyle/simple1" qsCatId="simple" csTypeId="urn:microsoft.com/office/officeart/2005/8/colors/colorful5" csCatId="colorful" phldr="1"/>
      <dgm:spPr/>
    </dgm:pt>
    <dgm:pt modelId="{5D2B4650-BCAD-42B5-B922-370FBE80B912}">
      <dgm:prSet phldrT="[Text]"/>
      <dgm:spPr/>
      <dgm:t>
        <a:bodyPr/>
        <a:lstStyle/>
        <a:p>
          <a:r>
            <a:rPr lang="ar-EG" dirty="0"/>
            <a:t>ثقة المستهلك</a:t>
          </a:r>
          <a:endParaRPr lang="en-US" dirty="0"/>
        </a:p>
      </dgm:t>
    </dgm:pt>
    <dgm:pt modelId="{F1CC1D52-40E4-4280-A118-B41F44EFF81D}" type="parTrans" cxnId="{51DB2810-D1A7-44AE-A79B-98062EBCDF34}">
      <dgm:prSet/>
      <dgm:spPr/>
      <dgm:t>
        <a:bodyPr/>
        <a:lstStyle/>
        <a:p>
          <a:endParaRPr lang="en-US"/>
        </a:p>
      </dgm:t>
    </dgm:pt>
    <dgm:pt modelId="{553C2584-0991-49FC-BA4D-DB39BE24127F}" type="sibTrans" cxnId="{51DB2810-D1A7-44AE-A79B-98062EBCDF34}">
      <dgm:prSet/>
      <dgm:spPr/>
      <dgm:t>
        <a:bodyPr/>
        <a:lstStyle/>
        <a:p>
          <a:endParaRPr lang="en-US"/>
        </a:p>
      </dgm:t>
    </dgm:pt>
    <dgm:pt modelId="{9336A2B4-F43C-4107-89C0-502E9618BAF1}">
      <dgm:prSet phldrT="[Text]"/>
      <dgm:spPr/>
      <dgm:t>
        <a:bodyPr/>
        <a:lstStyle/>
        <a:p>
          <a:r>
            <a:rPr lang="ar-EG" dirty="0"/>
            <a:t>النمو/التضخم</a:t>
          </a:r>
          <a:endParaRPr lang="en-US" dirty="0"/>
        </a:p>
      </dgm:t>
    </dgm:pt>
    <dgm:pt modelId="{CED34E3A-C671-4FDC-AE65-ACE9289C077E}" type="parTrans" cxnId="{6D87D185-E715-4304-A3A3-1428B70EC533}">
      <dgm:prSet/>
      <dgm:spPr/>
      <dgm:t>
        <a:bodyPr/>
        <a:lstStyle/>
        <a:p>
          <a:endParaRPr lang="en-US"/>
        </a:p>
      </dgm:t>
    </dgm:pt>
    <dgm:pt modelId="{CBC5CEDD-8A02-4511-B82B-40BC2E145D13}" type="sibTrans" cxnId="{6D87D185-E715-4304-A3A3-1428B70EC533}">
      <dgm:prSet/>
      <dgm:spPr/>
      <dgm:t>
        <a:bodyPr/>
        <a:lstStyle/>
        <a:p>
          <a:endParaRPr lang="en-US"/>
        </a:p>
      </dgm:t>
    </dgm:pt>
    <dgm:pt modelId="{7CD288BF-98BD-48ED-AE98-D16E0A551C18}">
      <dgm:prSet phldrT="[Text]" custT="1"/>
      <dgm:spPr/>
      <dgm:t>
        <a:bodyPr/>
        <a:lstStyle/>
        <a:p>
          <a:r>
            <a:rPr lang="ar-EG" sz="1200" dirty="0"/>
            <a:t>الإنفاق</a:t>
          </a:r>
          <a:endParaRPr lang="en-US" sz="1200" dirty="0"/>
        </a:p>
      </dgm:t>
    </dgm:pt>
    <dgm:pt modelId="{75A06162-3558-46DF-AABB-84F32A46B39A}" type="parTrans" cxnId="{42D012E6-81C5-4072-A834-AEAFC6625CCB}">
      <dgm:prSet/>
      <dgm:spPr/>
      <dgm:t>
        <a:bodyPr/>
        <a:lstStyle/>
        <a:p>
          <a:endParaRPr lang="en-US"/>
        </a:p>
      </dgm:t>
    </dgm:pt>
    <dgm:pt modelId="{8D5392D8-DDA1-40FF-AACA-21E3817FBF48}" type="sibTrans" cxnId="{42D012E6-81C5-4072-A834-AEAFC6625CCB}">
      <dgm:prSet/>
      <dgm:spPr/>
      <dgm:t>
        <a:bodyPr/>
        <a:lstStyle/>
        <a:p>
          <a:endParaRPr lang="en-US"/>
        </a:p>
      </dgm:t>
    </dgm:pt>
    <dgm:pt modelId="{4884162D-9124-4F3C-A030-A3B8FD4480CB}" type="pres">
      <dgm:prSet presAssocID="{0EB4AAE7-38B3-46DC-AC59-F8A1F7842F5C}" presName="compositeShape" presStyleCnt="0">
        <dgm:presLayoutVars>
          <dgm:chMax val="7"/>
          <dgm:dir/>
          <dgm:resizeHandles val="exact"/>
        </dgm:presLayoutVars>
      </dgm:prSet>
      <dgm:spPr/>
    </dgm:pt>
    <dgm:pt modelId="{CB0A1D1B-9F10-41B7-A24E-9DF52DA64BE6}" type="pres">
      <dgm:prSet presAssocID="{0EB4AAE7-38B3-46DC-AC59-F8A1F7842F5C}" presName="wedge1" presStyleLbl="node1" presStyleIdx="0" presStyleCnt="3" custScaleX="90544" custScaleY="90544"/>
      <dgm:spPr/>
    </dgm:pt>
    <dgm:pt modelId="{D64D9253-68D7-47BD-870A-D1FF162593B4}" type="pres">
      <dgm:prSet presAssocID="{0EB4AAE7-38B3-46DC-AC59-F8A1F7842F5C}" presName="dummy1a" presStyleCnt="0"/>
      <dgm:spPr/>
    </dgm:pt>
    <dgm:pt modelId="{97A2420B-2B22-49EC-AC94-A7F87CC3F06A}" type="pres">
      <dgm:prSet presAssocID="{0EB4AAE7-38B3-46DC-AC59-F8A1F7842F5C}" presName="dummy1b" presStyleCnt="0"/>
      <dgm:spPr/>
    </dgm:pt>
    <dgm:pt modelId="{6F86049A-4476-4567-8737-7E9B33F718EE}" type="pres">
      <dgm:prSet presAssocID="{0EB4AAE7-38B3-46DC-AC59-F8A1F7842F5C}" presName="wedge1Tx" presStyleLbl="node1" presStyleIdx="0" presStyleCnt="3">
        <dgm:presLayoutVars>
          <dgm:chMax val="0"/>
          <dgm:chPref val="0"/>
          <dgm:bulletEnabled val="1"/>
        </dgm:presLayoutVars>
      </dgm:prSet>
      <dgm:spPr/>
    </dgm:pt>
    <dgm:pt modelId="{0DD1A7D4-EB1A-472C-A45A-E386E2786170}" type="pres">
      <dgm:prSet presAssocID="{0EB4AAE7-38B3-46DC-AC59-F8A1F7842F5C}" presName="wedge2" presStyleLbl="node1" presStyleIdx="1" presStyleCnt="3" custScaleX="89111" custScaleY="89111"/>
      <dgm:spPr/>
    </dgm:pt>
    <dgm:pt modelId="{659FDB05-2D16-41D0-B51F-04876AA6FC96}" type="pres">
      <dgm:prSet presAssocID="{0EB4AAE7-38B3-46DC-AC59-F8A1F7842F5C}" presName="dummy2a" presStyleCnt="0"/>
      <dgm:spPr/>
    </dgm:pt>
    <dgm:pt modelId="{F2009E9F-4A78-4B20-BE97-007FAFF15BCD}" type="pres">
      <dgm:prSet presAssocID="{0EB4AAE7-38B3-46DC-AC59-F8A1F7842F5C}" presName="dummy2b" presStyleCnt="0"/>
      <dgm:spPr/>
    </dgm:pt>
    <dgm:pt modelId="{1916B331-AA82-419D-87EB-8673B446EE30}" type="pres">
      <dgm:prSet presAssocID="{0EB4AAE7-38B3-46DC-AC59-F8A1F7842F5C}" presName="wedge2Tx" presStyleLbl="node1" presStyleIdx="1" presStyleCnt="3">
        <dgm:presLayoutVars>
          <dgm:chMax val="0"/>
          <dgm:chPref val="0"/>
          <dgm:bulletEnabled val="1"/>
        </dgm:presLayoutVars>
      </dgm:prSet>
      <dgm:spPr/>
    </dgm:pt>
    <dgm:pt modelId="{935E884D-7F86-43D6-B887-F15CEB81F608}" type="pres">
      <dgm:prSet presAssocID="{0EB4AAE7-38B3-46DC-AC59-F8A1F7842F5C}" presName="wedge3" presStyleLbl="node1" presStyleIdx="2" presStyleCnt="3" custScaleX="91386" custScaleY="89022"/>
      <dgm:spPr/>
    </dgm:pt>
    <dgm:pt modelId="{142A3F71-E072-4124-9720-AA023F9B159B}" type="pres">
      <dgm:prSet presAssocID="{0EB4AAE7-38B3-46DC-AC59-F8A1F7842F5C}" presName="dummy3a" presStyleCnt="0"/>
      <dgm:spPr/>
    </dgm:pt>
    <dgm:pt modelId="{6EC01E94-350A-49A2-BED6-8183C89343AB}" type="pres">
      <dgm:prSet presAssocID="{0EB4AAE7-38B3-46DC-AC59-F8A1F7842F5C}" presName="dummy3b" presStyleCnt="0"/>
      <dgm:spPr/>
    </dgm:pt>
    <dgm:pt modelId="{C64AD718-9E17-4E09-A969-F74742B1642A}" type="pres">
      <dgm:prSet presAssocID="{0EB4AAE7-38B3-46DC-AC59-F8A1F7842F5C}" presName="wedge3Tx" presStyleLbl="node1" presStyleIdx="2" presStyleCnt="3">
        <dgm:presLayoutVars>
          <dgm:chMax val="0"/>
          <dgm:chPref val="0"/>
          <dgm:bulletEnabled val="1"/>
        </dgm:presLayoutVars>
      </dgm:prSet>
      <dgm:spPr/>
    </dgm:pt>
    <dgm:pt modelId="{7999F355-4748-4BFE-B2C3-C4752C5E53F5}" type="pres">
      <dgm:prSet presAssocID="{553C2584-0991-49FC-BA4D-DB39BE24127F}" presName="arrowWedge1" presStyleLbl="fgSibTrans2D1" presStyleIdx="0" presStyleCnt="3"/>
      <dgm:spPr/>
    </dgm:pt>
    <dgm:pt modelId="{D3DD3E28-3175-455D-8A8D-0F7A6E159697}" type="pres">
      <dgm:prSet presAssocID="{CBC5CEDD-8A02-4511-B82B-40BC2E145D13}" presName="arrowWedge2" presStyleLbl="fgSibTrans2D1" presStyleIdx="1" presStyleCnt="3"/>
      <dgm:spPr/>
    </dgm:pt>
    <dgm:pt modelId="{EC36D229-2F73-413E-A52E-59F08F901FE2}" type="pres">
      <dgm:prSet presAssocID="{8D5392D8-DDA1-40FF-AACA-21E3817FBF48}" presName="arrowWedge3" presStyleLbl="fgSibTrans2D1" presStyleIdx="2" presStyleCnt="3"/>
      <dgm:spPr/>
    </dgm:pt>
  </dgm:ptLst>
  <dgm:cxnLst>
    <dgm:cxn modelId="{B2EEC403-D89F-4CA6-95BA-9F2452DBE0D2}" type="presOf" srcId="{9336A2B4-F43C-4107-89C0-502E9618BAF1}" destId="{0DD1A7D4-EB1A-472C-A45A-E386E2786170}" srcOrd="0" destOrd="0" presId="urn:microsoft.com/office/officeart/2005/8/layout/cycle8"/>
    <dgm:cxn modelId="{492AB10D-668B-48FA-94D5-8F9571CB0A35}" type="presOf" srcId="{5D2B4650-BCAD-42B5-B922-370FBE80B912}" destId="{CB0A1D1B-9F10-41B7-A24E-9DF52DA64BE6}" srcOrd="0" destOrd="0" presId="urn:microsoft.com/office/officeart/2005/8/layout/cycle8"/>
    <dgm:cxn modelId="{51DB2810-D1A7-44AE-A79B-98062EBCDF34}" srcId="{0EB4AAE7-38B3-46DC-AC59-F8A1F7842F5C}" destId="{5D2B4650-BCAD-42B5-B922-370FBE80B912}" srcOrd="0" destOrd="0" parTransId="{F1CC1D52-40E4-4280-A118-B41F44EFF81D}" sibTransId="{553C2584-0991-49FC-BA4D-DB39BE24127F}"/>
    <dgm:cxn modelId="{276F5417-44FF-46D4-AD16-182F3BA92EA7}" type="presOf" srcId="{0EB4AAE7-38B3-46DC-AC59-F8A1F7842F5C}" destId="{4884162D-9124-4F3C-A030-A3B8FD4480CB}" srcOrd="0" destOrd="0" presId="urn:microsoft.com/office/officeart/2005/8/layout/cycle8"/>
    <dgm:cxn modelId="{6D87D185-E715-4304-A3A3-1428B70EC533}" srcId="{0EB4AAE7-38B3-46DC-AC59-F8A1F7842F5C}" destId="{9336A2B4-F43C-4107-89C0-502E9618BAF1}" srcOrd="1" destOrd="0" parTransId="{CED34E3A-C671-4FDC-AE65-ACE9289C077E}" sibTransId="{CBC5CEDD-8A02-4511-B82B-40BC2E145D13}"/>
    <dgm:cxn modelId="{310A998F-4361-4A3A-82EA-15AA1BC10EFF}" type="presOf" srcId="{7CD288BF-98BD-48ED-AE98-D16E0A551C18}" destId="{C64AD718-9E17-4E09-A969-F74742B1642A}" srcOrd="1" destOrd="0" presId="urn:microsoft.com/office/officeart/2005/8/layout/cycle8"/>
    <dgm:cxn modelId="{225103BB-F672-4B7D-A746-5D794F18123A}" type="presOf" srcId="{7CD288BF-98BD-48ED-AE98-D16E0A551C18}" destId="{935E884D-7F86-43D6-B887-F15CEB81F608}" srcOrd="0" destOrd="0" presId="urn:microsoft.com/office/officeart/2005/8/layout/cycle8"/>
    <dgm:cxn modelId="{42D012E6-81C5-4072-A834-AEAFC6625CCB}" srcId="{0EB4AAE7-38B3-46DC-AC59-F8A1F7842F5C}" destId="{7CD288BF-98BD-48ED-AE98-D16E0A551C18}" srcOrd="2" destOrd="0" parTransId="{75A06162-3558-46DF-AABB-84F32A46B39A}" sibTransId="{8D5392D8-DDA1-40FF-AACA-21E3817FBF48}"/>
    <dgm:cxn modelId="{1F4F4AEE-651F-4ABB-B12F-7626B87780A7}" type="presOf" srcId="{9336A2B4-F43C-4107-89C0-502E9618BAF1}" destId="{1916B331-AA82-419D-87EB-8673B446EE30}" srcOrd="1" destOrd="0" presId="urn:microsoft.com/office/officeart/2005/8/layout/cycle8"/>
    <dgm:cxn modelId="{BB4514FD-6878-49F2-B438-36E115700914}" type="presOf" srcId="{5D2B4650-BCAD-42B5-B922-370FBE80B912}" destId="{6F86049A-4476-4567-8737-7E9B33F718EE}" srcOrd="1" destOrd="0" presId="urn:microsoft.com/office/officeart/2005/8/layout/cycle8"/>
    <dgm:cxn modelId="{FF153ABC-3F06-4C74-9D4A-D910FF706177}" type="presParOf" srcId="{4884162D-9124-4F3C-A030-A3B8FD4480CB}" destId="{CB0A1D1B-9F10-41B7-A24E-9DF52DA64BE6}" srcOrd="0" destOrd="0" presId="urn:microsoft.com/office/officeart/2005/8/layout/cycle8"/>
    <dgm:cxn modelId="{4F6C62FA-D7A1-4AA2-A708-B27B66379D79}" type="presParOf" srcId="{4884162D-9124-4F3C-A030-A3B8FD4480CB}" destId="{D64D9253-68D7-47BD-870A-D1FF162593B4}" srcOrd="1" destOrd="0" presId="urn:microsoft.com/office/officeart/2005/8/layout/cycle8"/>
    <dgm:cxn modelId="{1F9272B5-9C65-4128-A5D5-0F09002ABBF1}" type="presParOf" srcId="{4884162D-9124-4F3C-A030-A3B8FD4480CB}" destId="{97A2420B-2B22-49EC-AC94-A7F87CC3F06A}" srcOrd="2" destOrd="0" presId="urn:microsoft.com/office/officeart/2005/8/layout/cycle8"/>
    <dgm:cxn modelId="{11A2F3DC-DF0E-4D97-92AE-002507BF0249}" type="presParOf" srcId="{4884162D-9124-4F3C-A030-A3B8FD4480CB}" destId="{6F86049A-4476-4567-8737-7E9B33F718EE}" srcOrd="3" destOrd="0" presId="urn:microsoft.com/office/officeart/2005/8/layout/cycle8"/>
    <dgm:cxn modelId="{ACB24850-1567-4A6C-AE33-E82827CA8567}" type="presParOf" srcId="{4884162D-9124-4F3C-A030-A3B8FD4480CB}" destId="{0DD1A7D4-EB1A-472C-A45A-E386E2786170}" srcOrd="4" destOrd="0" presId="urn:microsoft.com/office/officeart/2005/8/layout/cycle8"/>
    <dgm:cxn modelId="{F1B8656D-194C-4704-A991-B75C4D2A8D9D}" type="presParOf" srcId="{4884162D-9124-4F3C-A030-A3B8FD4480CB}" destId="{659FDB05-2D16-41D0-B51F-04876AA6FC96}" srcOrd="5" destOrd="0" presId="urn:microsoft.com/office/officeart/2005/8/layout/cycle8"/>
    <dgm:cxn modelId="{155857F6-1E15-4947-8E7B-A2A47EA7721E}" type="presParOf" srcId="{4884162D-9124-4F3C-A030-A3B8FD4480CB}" destId="{F2009E9F-4A78-4B20-BE97-007FAFF15BCD}" srcOrd="6" destOrd="0" presId="urn:microsoft.com/office/officeart/2005/8/layout/cycle8"/>
    <dgm:cxn modelId="{694B6B43-3E5E-47DA-8985-F82E258F6DC1}" type="presParOf" srcId="{4884162D-9124-4F3C-A030-A3B8FD4480CB}" destId="{1916B331-AA82-419D-87EB-8673B446EE30}" srcOrd="7" destOrd="0" presId="urn:microsoft.com/office/officeart/2005/8/layout/cycle8"/>
    <dgm:cxn modelId="{DAB4929D-62BB-4FD1-94D6-080EAE468EFB}" type="presParOf" srcId="{4884162D-9124-4F3C-A030-A3B8FD4480CB}" destId="{935E884D-7F86-43D6-B887-F15CEB81F608}" srcOrd="8" destOrd="0" presId="urn:microsoft.com/office/officeart/2005/8/layout/cycle8"/>
    <dgm:cxn modelId="{F569F525-0300-46F6-9782-2A9203C04EE6}" type="presParOf" srcId="{4884162D-9124-4F3C-A030-A3B8FD4480CB}" destId="{142A3F71-E072-4124-9720-AA023F9B159B}" srcOrd="9" destOrd="0" presId="urn:microsoft.com/office/officeart/2005/8/layout/cycle8"/>
    <dgm:cxn modelId="{B18AAB8D-270F-4AAE-A2E6-509538CBCFC7}" type="presParOf" srcId="{4884162D-9124-4F3C-A030-A3B8FD4480CB}" destId="{6EC01E94-350A-49A2-BED6-8183C89343AB}" srcOrd="10" destOrd="0" presId="urn:microsoft.com/office/officeart/2005/8/layout/cycle8"/>
    <dgm:cxn modelId="{FDA85BAB-FA23-4883-80C2-C2CD4386D486}" type="presParOf" srcId="{4884162D-9124-4F3C-A030-A3B8FD4480CB}" destId="{C64AD718-9E17-4E09-A969-F74742B1642A}" srcOrd="11" destOrd="0" presId="urn:microsoft.com/office/officeart/2005/8/layout/cycle8"/>
    <dgm:cxn modelId="{2C4D078A-7C16-43C1-81CE-3F7BDCE77E87}" type="presParOf" srcId="{4884162D-9124-4F3C-A030-A3B8FD4480CB}" destId="{7999F355-4748-4BFE-B2C3-C4752C5E53F5}" srcOrd="12" destOrd="0" presId="urn:microsoft.com/office/officeart/2005/8/layout/cycle8"/>
    <dgm:cxn modelId="{770740E2-E3E6-4ACC-AD03-0DCCF1069741}" type="presParOf" srcId="{4884162D-9124-4F3C-A030-A3B8FD4480CB}" destId="{D3DD3E28-3175-455D-8A8D-0F7A6E159697}" srcOrd="13" destOrd="0" presId="urn:microsoft.com/office/officeart/2005/8/layout/cycle8"/>
    <dgm:cxn modelId="{A07E9B43-7C50-449A-A175-D69FA59D800D}" type="presParOf" srcId="{4884162D-9124-4F3C-A030-A3B8FD4480CB}" destId="{EC36D229-2F73-413E-A52E-59F08F901FE2}"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B4AAE7-38B3-46DC-AC59-F8A1F7842F5C}" type="doc">
      <dgm:prSet loTypeId="urn:microsoft.com/office/officeart/2005/8/layout/cycle8" loCatId="cycle" qsTypeId="urn:microsoft.com/office/officeart/2005/8/quickstyle/simple1" qsCatId="simple" csTypeId="urn:microsoft.com/office/officeart/2005/8/colors/colorful4" csCatId="colorful" phldr="1"/>
      <dgm:spPr/>
    </dgm:pt>
    <dgm:pt modelId="{5D2B4650-BCAD-42B5-B922-370FBE80B912}">
      <dgm:prSet phldrT="[Text]"/>
      <dgm:spPr/>
      <dgm:t>
        <a:bodyPr/>
        <a:lstStyle/>
        <a:p>
          <a:r>
            <a:rPr lang="ar-EG" dirty="0"/>
            <a:t>الوظائف</a:t>
          </a:r>
          <a:endParaRPr lang="en-US" dirty="0"/>
        </a:p>
      </dgm:t>
    </dgm:pt>
    <dgm:pt modelId="{F1CC1D52-40E4-4280-A118-B41F44EFF81D}" type="parTrans" cxnId="{51DB2810-D1A7-44AE-A79B-98062EBCDF34}">
      <dgm:prSet/>
      <dgm:spPr/>
      <dgm:t>
        <a:bodyPr/>
        <a:lstStyle/>
        <a:p>
          <a:endParaRPr lang="en-US"/>
        </a:p>
      </dgm:t>
    </dgm:pt>
    <dgm:pt modelId="{553C2584-0991-49FC-BA4D-DB39BE24127F}" type="sibTrans" cxnId="{51DB2810-D1A7-44AE-A79B-98062EBCDF34}">
      <dgm:prSet/>
      <dgm:spPr/>
      <dgm:t>
        <a:bodyPr/>
        <a:lstStyle/>
        <a:p>
          <a:endParaRPr lang="en-US"/>
        </a:p>
      </dgm:t>
    </dgm:pt>
    <dgm:pt modelId="{9336A2B4-F43C-4107-89C0-502E9618BAF1}">
      <dgm:prSet phldrT="[Text]"/>
      <dgm:spPr/>
      <dgm:t>
        <a:bodyPr/>
        <a:lstStyle/>
        <a:p>
          <a:r>
            <a:rPr lang="ar-EG" dirty="0"/>
            <a:t>معدل</a:t>
          </a:r>
          <a:r>
            <a:rPr lang="ar-EG" baseline="0" dirty="0"/>
            <a:t> البطالة</a:t>
          </a:r>
          <a:endParaRPr lang="en-US" dirty="0"/>
        </a:p>
      </dgm:t>
    </dgm:pt>
    <dgm:pt modelId="{CED34E3A-C671-4FDC-AE65-ACE9289C077E}" type="parTrans" cxnId="{6D87D185-E715-4304-A3A3-1428B70EC533}">
      <dgm:prSet/>
      <dgm:spPr/>
      <dgm:t>
        <a:bodyPr/>
        <a:lstStyle/>
        <a:p>
          <a:endParaRPr lang="en-US"/>
        </a:p>
      </dgm:t>
    </dgm:pt>
    <dgm:pt modelId="{CBC5CEDD-8A02-4511-B82B-40BC2E145D13}" type="sibTrans" cxnId="{6D87D185-E715-4304-A3A3-1428B70EC533}">
      <dgm:prSet/>
      <dgm:spPr/>
      <dgm:t>
        <a:bodyPr/>
        <a:lstStyle/>
        <a:p>
          <a:endParaRPr lang="en-US"/>
        </a:p>
      </dgm:t>
    </dgm:pt>
    <dgm:pt modelId="{7CD288BF-98BD-48ED-AE98-D16E0A551C18}">
      <dgm:prSet phldrT="[Text]" custT="1"/>
      <dgm:spPr/>
      <dgm:t>
        <a:bodyPr/>
        <a:lstStyle/>
        <a:p>
          <a:r>
            <a:rPr lang="ar-EG" sz="1200" dirty="0"/>
            <a:t>الأجور</a:t>
          </a:r>
          <a:endParaRPr lang="en-US" sz="1200" dirty="0"/>
        </a:p>
      </dgm:t>
    </dgm:pt>
    <dgm:pt modelId="{75A06162-3558-46DF-AABB-84F32A46B39A}" type="parTrans" cxnId="{42D012E6-81C5-4072-A834-AEAFC6625CCB}">
      <dgm:prSet/>
      <dgm:spPr/>
      <dgm:t>
        <a:bodyPr/>
        <a:lstStyle/>
        <a:p>
          <a:endParaRPr lang="en-US"/>
        </a:p>
      </dgm:t>
    </dgm:pt>
    <dgm:pt modelId="{8D5392D8-DDA1-40FF-AACA-21E3817FBF48}" type="sibTrans" cxnId="{42D012E6-81C5-4072-A834-AEAFC6625CCB}">
      <dgm:prSet/>
      <dgm:spPr/>
      <dgm:t>
        <a:bodyPr/>
        <a:lstStyle/>
        <a:p>
          <a:endParaRPr lang="en-US"/>
        </a:p>
      </dgm:t>
    </dgm:pt>
    <dgm:pt modelId="{4884162D-9124-4F3C-A030-A3B8FD4480CB}" type="pres">
      <dgm:prSet presAssocID="{0EB4AAE7-38B3-46DC-AC59-F8A1F7842F5C}" presName="compositeShape" presStyleCnt="0">
        <dgm:presLayoutVars>
          <dgm:chMax val="7"/>
          <dgm:dir/>
          <dgm:resizeHandles val="exact"/>
        </dgm:presLayoutVars>
      </dgm:prSet>
      <dgm:spPr/>
    </dgm:pt>
    <dgm:pt modelId="{CB0A1D1B-9F10-41B7-A24E-9DF52DA64BE6}" type="pres">
      <dgm:prSet presAssocID="{0EB4AAE7-38B3-46DC-AC59-F8A1F7842F5C}" presName="wedge1" presStyleLbl="node1" presStyleIdx="0" presStyleCnt="3" custScaleX="90544" custScaleY="90544"/>
      <dgm:spPr/>
    </dgm:pt>
    <dgm:pt modelId="{D64D9253-68D7-47BD-870A-D1FF162593B4}" type="pres">
      <dgm:prSet presAssocID="{0EB4AAE7-38B3-46DC-AC59-F8A1F7842F5C}" presName="dummy1a" presStyleCnt="0"/>
      <dgm:spPr/>
    </dgm:pt>
    <dgm:pt modelId="{97A2420B-2B22-49EC-AC94-A7F87CC3F06A}" type="pres">
      <dgm:prSet presAssocID="{0EB4AAE7-38B3-46DC-AC59-F8A1F7842F5C}" presName="dummy1b" presStyleCnt="0"/>
      <dgm:spPr/>
    </dgm:pt>
    <dgm:pt modelId="{6F86049A-4476-4567-8737-7E9B33F718EE}" type="pres">
      <dgm:prSet presAssocID="{0EB4AAE7-38B3-46DC-AC59-F8A1F7842F5C}" presName="wedge1Tx" presStyleLbl="node1" presStyleIdx="0" presStyleCnt="3">
        <dgm:presLayoutVars>
          <dgm:chMax val="0"/>
          <dgm:chPref val="0"/>
          <dgm:bulletEnabled val="1"/>
        </dgm:presLayoutVars>
      </dgm:prSet>
      <dgm:spPr/>
    </dgm:pt>
    <dgm:pt modelId="{0DD1A7D4-EB1A-472C-A45A-E386E2786170}" type="pres">
      <dgm:prSet presAssocID="{0EB4AAE7-38B3-46DC-AC59-F8A1F7842F5C}" presName="wedge2" presStyleLbl="node1" presStyleIdx="1" presStyleCnt="3" custScaleX="89111" custScaleY="89111"/>
      <dgm:spPr/>
    </dgm:pt>
    <dgm:pt modelId="{659FDB05-2D16-41D0-B51F-04876AA6FC96}" type="pres">
      <dgm:prSet presAssocID="{0EB4AAE7-38B3-46DC-AC59-F8A1F7842F5C}" presName="dummy2a" presStyleCnt="0"/>
      <dgm:spPr/>
    </dgm:pt>
    <dgm:pt modelId="{F2009E9F-4A78-4B20-BE97-007FAFF15BCD}" type="pres">
      <dgm:prSet presAssocID="{0EB4AAE7-38B3-46DC-AC59-F8A1F7842F5C}" presName="dummy2b" presStyleCnt="0"/>
      <dgm:spPr/>
    </dgm:pt>
    <dgm:pt modelId="{1916B331-AA82-419D-87EB-8673B446EE30}" type="pres">
      <dgm:prSet presAssocID="{0EB4AAE7-38B3-46DC-AC59-F8A1F7842F5C}" presName="wedge2Tx" presStyleLbl="node1" presStyleIdx="1" presStyleCnt="3">
        <dgm:presLayoutVars>
          <dgm:chMax val="0"/>
          <dgm:chPref val="0"/>
          <dgm:bulletEnabled val="1"/>
        </dgm:presLayoutVars>
      </dgm:prSet>
      <dgm:spPr/>
    </dgm:pt>
    <dgm:pt modelId="{935E884D-7F86-43D6-B887-F15CEB81F608}" type="pres">
      <dgm:prSet presAssocID="{0EB4AAE7-38B3-46DC-AC59-F8A1F7842F5C}" presName="wedge3" presStyleLbl="node1" presStyleIdx="2" presStyleCnt="3" custScaleX="91386" custScaleY="89022"/>
      <dgm:spPr/>
    </dgm:pt>
    <dgm:pt modelId="{142A3F71-E072-4124-9720-AA023F9B159B}" type="pres">
      <dgm:prSet presAssocID="{0EB4AAE7-38B3-46DC-AC59-F8A1F7842F5C}" presName="dummy3a" presStyleCnt="0"/>
      <dgm:spPr/>
    </dgm:pt>
    <dgm:pt modelId="{6EC01E94-350A-49A2-BED6-8183C89343AB}" type="pres">
      <dgm:prSet presAssocID="{0EB4AAE7-38B3-46DC-AC59-F8A1F7842F5C}" presName="dummy3b" presStyleCnt="0"/>
      <dgm:spPr/>
    </dgm:pt>
    <dgm:pt modelId="{C64AD718-9E17-4E09-A969-F74742B1642A}" type="pres">
      <dgm:prSet presAssocID="{0EB4AAE7-38B3-46DC-AC59-F8A1F7842F5C}" presName="wedge3Tx" presStyleLbl="node1" presStyleIdx="2" presStyleCnt="3">
        <dgm:presLayoutVars>
          <dgm:chMax val="0"/>
          <dgm:chPref val="0"/>
          <dgm:bulletEnabled val="1"/>
        </dgm:presLayoutVars>
      </dgm:prSet>
      <dgm:spPr/>
    </dgm:pt>
    <dgm:pt modelId="{7999F355-4748-4BFE-B2C3-C4752C5E53F5}" type="pres">
      <dgm:prSet presAssocID="{553C2584-0991-49FC-BA4D-DB39BE24127F}" presName="arrowWedge1" presStyleLbl="fgSibTrans2D1" presStyleIdx="0" presStyleCnt="3"/>
      <dgm:spPr/>
    </dgm:pt>
    <dgm:pt modelId="{D3DD3E28-3175-455D-8A8D-0F7A6E159697}" type="pres">
      <dgm:prSet presAssocID="{CBC5CEDD-8A02-4511-B82B-40BC2E145D13}" presName="arrowWedge2" presStyleLbl="fgSibTrans2D1" presStyleIdx="1" presStyleCnt="3"/>
      <dgm:spPr/>
    </dgm:pt>
    <dgm:pt modelId="{EC36D229-2F73-413E-A52E-59F08F901FE2}" type="pres">
      <dgm:prSet presAssocID="{8D5392D8-DDA1-40FF-AACA-21E3817FBF48}" presName="arrowWedge3" presStyleLbl="fgSibTrans2D1" presStyleIdx="2" presStyleCnt="3"/>
      <dgm:spPr/>
    </dgm:pt>
  </dgm:ptLst>
  <dgm:cxnLst>
    <dgm:cxn modelId="{B2EEC403-D89F-4CA6-95BA-9F2452DBE0D2}" type="presOf" srcId="{9336A2B4-F43C-4107-89C0-502E9618BAF1}" destId="{0DD1A7D4-EB1A-472C-A45A-E386E2786170}" srcOrd="0" destOrd="0" presId="urn:microsoft.com/office/officeart/2005/8/layout/cycle8"/>
    <dgm:cxn modelId="{492AB10D-668B-48FA-94D5-8F9571CB0A35}" type="presOf" srcId="{5D2B4650-BCAD-42B5-B922-370FBE80B912}" destId="{CB0A1D1B-9F10-41B7-A24E-9DF52DA64BE6}" srcOrd="0" destOrd="0" presId="urn:microsoft.com/office/officeart/2005/8/layout/cycle8"/>
    <dgm:cxn modelId="{51DB2810-D1A7-44AE-A79B-98062EBCDF34}" srcId="{0EB4AAE7-38B3-46DC-AC59-F8A1F7842F5C}" destId="{5D2B4650-BCAD-42B5-B922-370FBE80B912}" srcOrd="0" destOrd="0" parTransId="{F1CC1D52-40E4-4280-A118-B41F44EFF81D}" sibTransId="{553C2584-0991-49FC-BA4D-DB39BE24127F}"/>
    <dgm:cxn modelId="{276F5417-44FF-46D4-AD16-182F3BA92EA7}" type="presOf" srcId="{0EB4AAE7-38B3-46DC-AC59-F8A1F7842F5C}" destId="{4884162D-9124-4F3C-A030-A3B8FD4480CB}" srcOrd="0" destOrd="0" presId="urn:microsoft.com/office/officeart/2005/8/layout/cycle8"/>
    <dgm:cxn modelId="{6D87D185-E715-4304-A3A3-1428B70EC533}" srcId="{0EB4AAE7-38B3-46DC-AC59-F8A1F7842F5C}" destId="{9336A2B4-F43C-4107-89C0-502E9618BAF1}" srcOrd="1" destOrd="0" parTransId="{CED34E3A-C671-4FDC-AE65-ACE9289C077E}" sibTransId="{CBC5CEDD-8A02-4511-B82B-40BC2E145D13}"/>
    <dgm:cxn modelId="{310A998F-4361-4A3A-82EA-15AA1BC10EFF}" type="presOf" srcId="{7CD288BF-98BD-48ED-AE98-D16E0A551C18}" destId="{C64AD718-9E17-4E09-A969-F74742B1642A}" srcOrd="1" destOrd="0" presId="urn:microsoft.com/office/officeart/2005/8/layout/cycle8"/>
    <dgm:cxn modelId="{225103BB-F672-4B7D-A746-5D794F18123A}" type="presOf" srcId="{7CD288BF-98BD-48ED-AE98-D16E0A551C18}" destId="{935E884D-7F86-43D6-B887-F15CEB81F608}" srcOrd="0" destOrd="0" presId="urn:microsoft.com/office/officeart/2005/8/layout/cycle8"/>
    <dgm:cxn modelId="{42D012E6-81C5-4072-A834-AEAFC6625CCB}" srcId="{0EB4AAE7-38B3-46DC-AC59-F8A1F7842F5C}" destId="{7CD288BF-98BD-48ED-AE98-D16E0A551C18}" srcOrd="2" destOrd="0" parTransId="{75A06162-3558-46DF-AABB-84F32A46B39A}" sibTransId="{8D5392D8-DDA1-40FF-AACA-21E3817FBF48}"/>
    <dgm:cxn modelId="{1F4F4AEE-651F-4ABB-B12F-7626B87780A7}" type="presOf" srcId="{9336A2B4-F43C-4107-89C0-502E9618BAF1}" destId="{1916B331-AA82-419D-87EB-8673B446EE30}" srcOrd="1" destOrd="0" presId="urn:microsoft.com/office/officeart/2005/8/layout/cycle8"/>
    <dgm:cxn modelId="{BB4514FD-6878-49F2-B438-36E115700914}" type="presOf" srcId="{5D2B4650-BCAD-42B5-B922-370FBE80B912}" destId="{6F86049A-4476-4567-8737-7E9B33F718EE}" srcOrd="1" destOrd="0" presId="urn:microsoft.com/office/officeart/2005/8/layout/cycle8"/>
    <dgm:cxn modelId="{FF153ABC-3F06-4C74-9D4A-D910FF706177}" type="presParOf" srcId="{4884162D-9124-4F3C-A030-A3B8FD4480CB}" destId="{CB0A1D1B-9F10-41B7-A24E-9DF52DA64BE6}" srcOrd="0" destOrd="0" presId="urn:microsoft.com/office/officeart/2005/8/layout/cycle8"/>
    <dgm:cxn modelId="{4F6C62FA-D7A1-4AA2-A708-B27B66379D79}" type="presParOf" srcId="{4884162D-9124-4F3C-A030-A3B8FD4480CB}" destId="{D64D9253-68D7-47BD-870A-D1FF162593B4}" srcOrd="1" destOrd="0" presId="urn:microsoft.com/office/officeart/2005/8/layout/cycle8"/>
    <dgm:cxn modelId="{1F9272B5-9C65-4128-A5D5-0F09002ABBF1}" type="presParOf" srcId="{4884162D-9124-4F3C-A030-A3B8FD4480CB}" destId="{97A2420B-2B22-49EC-AC94-A7F87CC3F06A}" srcOrd="2" destOrd="0" presId="urn:microsoft.com/office/officeart/2005/8/layout/cycle8"/>
    <dgm:cxn modelId="{11A2F3DC-DF0E-4D97-92AE-002507BF0249}" type="presParOf" srcId="{4884162D-9124-4F3C-A030-A3B8FD4480CB}" destId="{6F86049A-4476-4567-8737-7E9B33F718EE}" srcOrd="3" destOrd="0" presId="urn:microsoft.com/office/officeart/2005/8/layout/cycle8"/>
    <dgm:cxn modelId="{ACB24850-1567-4A6C-AE33-E82827CA8567}" type="presParOf" srcId="{4884162D-9124-4F3C-A030-A3B8FD4480CB}" destId="{0DD1A7D4-EB1A-472C-A45A-E386E2786170}" srcOrd="4" destOrd="0" presId="urn:microsoft.com/office/officeart/2005/8/layout/cycle8"/>
    <dgm:cxn modelId="{F1B8656D-194C-4704-A991-B75C4D2A8D9D}" type="presParOf" srcId="{4884162D-9124-4F3C-A030-A3B8FD4480CB}" destId="{659FDB05-2D16-41D0-B51F-04876AA6FC96}" srcOrd="5" destOrd="0" presId="urn:microsoft.com/office/officeart/2005/8/layout/cycle8"/>
    <dgm:cxn modelId="{155857F6-1E15-4947-8E7B-A2A47EA7721E}" type="presParOf" srcId="{4884162D-9124-4F3C-A030-A3B8FD4480CB}" destId="{F2009E9F-4A78-4B20-BE97-007FAFF15BCD}" srcOrd="6" destOrd="0" presId="urn:microsoft.com/office/officeart/2005/8/layout/cycle8"/>
    <dgm:cxn modelId="{694B6B43-3E5E-47DA-8985-F82E258F6DC1}" type="presParOf" srcId="{4884162D-9124-4F3C-A030-A3B8FD4480CB}" destId="{1916B331-AA82-419D-87EB-8673B446EE30}" srcOrd="7" destOrd="0" presId="urn:microsoft.com/office/officeart/2005/8/layout/cycle8"/>
    <dgm:cxn modelId="{DAB4929D-62BB-4FD1-94D6-080EAE468EFB}" type="presParOf" srcId="{4884162D-9124-4F3C-A030-A3B8FD4480CB}" destId="{935E884D-7F86-43D6-B887-F15CEB81F608}" srcOrd="8" destOrd="0" presId="urn:microsoft.com/office/officeart/2005/8/layout/cycle8"/>
    <dgm:cxn modelId="{F569F525-0300-46F6-9782-2A9203C04EE6}" type="presParOf" srcId="{4884162D-9124-4F3C-A030-A3B8FD4480CB}" destId="{142A3F71-E072-4124-9720-AA023F9B159B}" srcOrd="9" destOrd="0" presId="urn:microsoft.com/office/officeart/2005/8/layout/cycle8"/>
    <dgm:cxn modelId="{B18AAB8D-270F-4AAE-A2E6-509538CBCFC7}" type="presParOf" srcId="{4884162D-9124-4F3C-A030-A3B8FD4480CB}" destId="{6EC01E94-350A-49A2-BED6-8183C89343AB}" srcOrd="10" destOrd="0" presId="urn:microsoft.com/office/officeart/2005/8/layout/cycle8"/>
    <dgm:cxn modelId="{FDA85BAB-FA23-4883-80C2-C2CD4386D486}" type="presParOf" srcId="{4884162D-9124-4F3C-A030-A3B8FD4480CB}" destId="{C64AD718-9E17-4E09-A969-F74742B1642A}" srcOrd="11" destOrd="0" presId="urn:microsoft.com/office/officeart/2005/8/layout/cycle8"/>
    <dgm:cxn modelId="{2C4D078A-7C16-43C1-81CE-3F7BDCE77E87}" type="presParOf" srcId="{4884162D-9124-4F3C-A030-A3B8FD4480CB}" destId="{7999F355-4748-4BFE-B2C3-C4752C5E53F5}" srcOrd="12" destOrd="0" presId="urn:microsoft.com/office/officeart/2005/8/layout/cycle8"/>
    <dgm:cxn modelId="{770740E2-E3E6-4ACC-AD03-0DCCF1069741}" type="presParOf" srcId="{4884162D-9124-4F3C-A030-A3B8FD4480CB}" destId="{D3DD3E28-3175-455D-8A8D-0F7A6E159697}" srcOrd="13" destOrd="0" presId="urn:microsoft.com/office/officeart/2005/8/layout/cycle8"/>
    <dgm:cxn modelId="{A07E9B43-7C50-449A-A175-D69FA59D800D}" type="presParOf" srcId="{4884162D-9124-4F3C-A030-A3B8FD4480CB}" destId="{EC36D229-2F73-413E-A52E-59F08F901FE2}" srcOrd="14"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E62DCC-7FFD-4E0C-A794-AF32787EA1B3}"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AAE7892C-C8B4-4B30-BEBA-34DC960BA48C}">
      <dgm:prSet phldrT="[Text]" custT="1"/>
      <dgm:spPr/>
      <dgm:t>
        <a:bodyPr/>
        <a:lstStyle/>
        <a:p>
          <a:pPr algn="ctr"/>
          <a:r>
            <a:rPr lang="ar-EG" sz="1050" dirty="0"/>
            <a:t>القطاع</a:t>
          </a:r>
          <a:r>
            <a:rPr lang="ar-EG" sz="1050" baseline="0" dirty="0"/>
            <a:t> الصناعي</a:t>
          </a:r>
          <a:endParaRPr lang="en-US" sz="1050" dirty="0"/>
        </a:p>
      </dgm:t>
    </dgm:pt>
    <dgm:pt modelId="{960EDF56-14D6-4D80-85AC-B918B0BB9D27}" type="parTrans" cxnId="{7A4A6A9B-D4C7-483A-B891-0EAA48EE6615}">
      <dgm:prSet/>
      <dgm:spPr/>
      <dgm:t>
        <a:bodyPr/>
        <a:lstStyle/>
        <a:p>
          <a:endParaRPr lang="en-US"/>
        </a:p>
      </dgm:t>
    </dgm:pt>
    <dgm:pt modelId="{C76FD536-DB12-41AA-986A-F090325AC211}" type="sibTrans" cxnId="{7A4A6A9B-D4C7-483A-B891-0EAA48EE6615}">
      <dgm:prSet/>
      <dgm:spPr>
        <a:solidFill>
          <a:schemeClr val="accent4">
            <a:lumMod val="40000"/>
            <a:lumOff val="60000"/>
            <a:alpha val="90000"/>
          </a:schemeClr>
        </a:solidFill>
      </dgm:spPr>
      <dgm:t>
        <a:bodyPr/>
        <a:lstStyle/>
        <a:p>
          <a:endParaRPr lang="en-US"/>
        </a:p>
      </dgm:t>
    </dgm:pt>
    <dgm:pt modelId="{A3F0FE9A-2F0B-4590-8B47-8360E0F6CCD5}">
      <dgm:prSet phldrT="[Text]" custT="1"/>
      <dgm:spPr/>
      <dgm:t>
        <a:bodyPr/>
        <a:lstStyle/>
        <a:p>
          <a:pPr algn="ctr"/>
          <a:r>
            <a:rPr lang="ar-EG" sz="1050" dirty="0"/>
            <a:t>القطاع الخدمي</a:t>
          </a:r>
          <a:endParaRPr lang="en-US" sz="1050" dirty="0"/>
        </a:p>
      </dgm:t>
    </dgm:pt>
    <dgm:pt modelId="{A880DC7C-40A5-47A2-A761-158D49294DC0}" type="parTrans" cxnId="{CC7B0095-9DDC-4B99-A95B-0292BCBB4953}">
      <dgm:prSet/>
      <dgm:spPr/>
      <dgm:t>
        <a:bodyPr/>
        <a:lstStyle/>
        <a:p>
          <a:endParaRPr lang="en-US"/>
        </a:p>
      </dgm:t>
    </dgm:pt>
    <dgm:pt modelId="{F2B86045-2777-4D42-9ECA-EC1AC74A9724}" type="sibTrans" cxnId="{CC7B0095-9DDC-4B99-A95B-0292BCBB4953}">
      <dgm:prSet/>
      <dgm:spPr/>
      <dgm:t>
        <a:bodyPr/>
        <a:lstStyle/>
        <a:p>
          <a:endParaRPr lang="en-US"/>
        </a:p>
      </dgm:t>
    </dgm:pt>
    <dgm:pt modelId="{563FB266-959C-40D4-A730-50954BA3AC68}">
      <dgm:prSet phldrT="[Text]"/>
      <dgm:spPr/>
      <dgm:t>
        <a:bodyPr/>
        <a:lstStyle/>
        <a:p>
          <a:r>
            <a:rPr lang="ar-EG" dirty="0"/>
            <a:t>المنازل</a:t>
          </a:r>
          <a:endParaRPr lang="en-US" dirty="0"/>
        </a:p>
      </dgm:t>
    </dgm:pt>
    <dgm:pt modelId="{BF309280-F254-45BF-B30E-00B2E5C61B35}" type="parTrans" cxnId="{CD3AC723-671A-4330-A365-D1E73AC5F259}">
      <dgm:prSet/>
      <dgm:spPr/>
      <dgm:t>
        <a:bodyPr/>
        <a:lstStyle/>
        <a:p>
          <a:endParaRPr lang="en-US"/>
        </a:p>
      </dgm:t>
    </dgm:pt>
    <dgm:pt modelId="{47C8939F-5EEC-4B7A-A172-D08D5753B6B3}" type="sibTrans" cxnId="{CD3AC723-671A-4330-A365-D1E73AC5F259}">
      <dgm:prSet/>
      <dgm:spPr/>
      <dgm:t>
        <a:bodyPr/>
        <a:lstStyle/>
        <a:p>
          <a:endParaRPr lang="en-US"/>
        </a:p>
      </dgm:t>
    </dgm:pt>
    <dgm:pt modelId="{60847DAF-6A90-4495-8F2D-066D1EA46D5A}" type="pres">
      <dgm:prSet presAssocID="{BEE62DCC-7FFD-4E0C-A794-AF32787EA1B3}" presName="outerComposite" presStyleCnt="0">
        <dgm:presLayoutVars>
          <dgm:chMax val="5"/>
          <dgm:dir/>
          <dgm:resizeHandles val="exact"/>
        </dgm:presLayoutVars>
      </dgm:prSet>
      <dgm:spPr/>
    </dgm:pt>
    <dgm:pt modelId="{0597777D-F60A-4176-A0DD-E268F451999E}" type="pres">
      <dgm:prSet presAssocID="{BEE62DCC-7FFD-4E0C-A794-AF32787EA1B3}" presName="dummyMaxCanvas" presStyleCnt="0">
        <dgm:presLayoutVars/>
      </dgm:prSet>
      <dgm:spPr/>
    </dgm:pt>
    <dgm:pt modelId="{E7062103-979A-4651-8C76-ADBA26876647}" type="pres">
      <dgm:prSet presAssocID="{BEE62DCC-7FFD-4E0C-A794-AF32787EA1B3}" presName="ThreeNodes_1" presStyleLbl="node1" presStyleIdx="0" presStyleCnt="3">
        <dgm:presLayoutVars>
          <dgm:bulletEnabled val="1"/>
        </dgm:presLayoutVars>
      </dgm:prSet>
      <dgm:spPr/>
    </dgm:pt>
    <dgm:pt modelId="{809BE9D9-A3DF-4812-B537-B0CF96B91E4E}" type="pres">
      <dgm:prSet presAssocID="{BEE62DCC-7FFD-4E0C-A794-AF32787EA1B3}" presName="ThreeNodes_2" presStyleLbl="node1" presStyleIdx="1" presStyleCnt="3">
        <dgm:presLayoutVars>
          <dgm:bulletEnabled val="1"/>
        </dgm:presLayoutVars>
      </dgm:prSet>
      <dgm:spPr/>
    </dgm:pt>
    <dgm:pt modelId="{DAD89CBC-AEFE-41AA-99DC-E36253954D5D}" type="pres">
      <dgm:prSet presAssocID="{BEE62DCC-7FFD-4E0C-A794-AF32787EA1B3}" presName="ThreeNodes_3" presStyleLbl="node1" presStyleIdx="2" presStyleCnt="3">
        <dgm:presLayoutVars>
          <dgm:bulletEnabled val="1"/>
        </dgm:presLayoutVars>
      </dgm:prSet>
      <dgm:spPr/>
    </dgm:pt>
    <dgm:pt modelId="{80AE3CC6-9755-430A-BFE5-85E427D8891F}" type="pres">
      <dgm:prSet presAssocID="{BEE62DCC-7FFD-4E0C-A794-AF32787EA1B3}" presName="ThreeConn_1-2" presStyleLbl="fgAccFollowNode1" presStyleIdx="0" presStyleCnt="2">
        <dgm:presLayoutVars>
          <dgm:bulletEnabled val="1"/>
        </dgm:presLayoutVars>
      </dgm:prSet>
      <dgm:spPr/>
    </dgm:pt>
    <dgm:pt modelId="{8A2EA56E-9878-4E26-9AB8-B851BE197F92}" type="pres">
      <dgm:prSet presAssocID="{BEE62DCC-7FFD-4E0C-A794-AF32787EA1B3}" presName="ThreeConn_2-3" presStyleLbl="fgAccFollowNode1" presStyleIdx="1" presStyleCnt="2">
        <dgm:presLayoutVars>
          <dgm:bulletEnabled val="1"/>
        </dgm:presLayoutVars>
      </dgm:prSet>
      <dgm:spPr/>
    </dgm:pt>
    <dgm:pt modelId="{0254A572-CFFF-49C0-AD33-CC7FE71F3DF8}" type="pres">
      <dgm:prSet presAssocID="{BEE62DCC-7FFD-4E0C-A794-AF32787EA1B3}" presName="ThreeNodes_1_text" presStyleLbl="node1" presStyleIdx="2" presStyleCnt="3">
        <dgm:presLayoutVars>
          <dgm:bulletEnabled val="1"/>
        </dgm:presLayoutVars>
      </dgm:prSet>
      <dgm:spPr/>
    </dgm:pt>
    <dgm:pt modelId="{70EE2B2F-FDF4-4195-8023-695EF21CC702}" type="pres">
      <dgm:prSet presAssocID="{BEE62DCC-7FFD-4E0C-A794-AF32787EA1B3}" presName="ThreeNodes_2_text" presStyleLbl="node1" presStyleIdx="2" presStyleCnt="3">
        <dgm:presLayoutVars>
          <dgm:bulletEnabled val="1"/>
        </dgm:presLayoutVars>
      </dgm:prSet>
      <dgm:spPr/>
    </dgm:pt>
    <dgm:pt modelId="{BA479583-686F-49D7-BDB1-9E60C96A3B2C}" type="pres">
      <dgm:prSet presAssocID="{BEE62DCC-7FFD-4E0C-A794-AF32787EA1B3}" presName="ThreeNodes_3_text" presStyleLbl="node1" presStyleIdx="2" presStyleCnt="3">
        <dgm:presLayoutVars>
          <dgm:bulletEnabled val="1"/>
        </dgm:presLayoutVars>
      </dgm:prSet>
      <dgm:spPr/>
    </dgm:pt>
  </dgm:ptLst>
  <dgm:cxnLst>
    <dgm:cxn modelId="{09F2DE20-2BB2-44E3-86E4-F28C6098585E}" type="presOf" srcId="{A3F0FE9A-2F0B-4590-8B47-8360E0F6CCD5}" destId="{70EE2B2F-FDF4-4195-8023-695EF21CC702}" srcOrd="1" destOrd="0" presId="urn:microsoft.com/office/officeart/2005/8/layout/vProcess5"/>
    <dgm:cxn modelId="{CD3AC723-671A-4330-A365-D1E73AC5F259}" srcId="{BEE62DCC-7FFD-4E0C-A794-AF32787EA1B3}" destId="{563FB266-959C-40D4-A730-50954BA3AC68}" srcOrd="2" destOrd="0" parTransId="{BF309280-F254-45BF-B30E-00B2E5C61B35}" sibTransId="{47C8939F-5EEC-4B7A-A172-D08D5753B6B3}"/>
    <dgm:cxn modelId="{F402F43A-D5AA-4E5C-A95E-9F4254E7DBD8}" type="presOf" srcId="{C76FD536-DB12-41AA-986A-F090325AC211}" destId="{80AE3CC6-9755-430A-BFE5-85E427D8891F}" srcOrd="0" destOrd="0" presId="urn:microsoft.com/office/officeart/2005/8/layout/vProcess5"/>
    <dgm:cxn modelId="{D295A44B-908E-4B13-A7E4-BB6164DB8EFE}" type="presOf" srcId="{BEE62DCC-7FFD-4E0C-A794-AF32787EA1B3}" destId="{60847DAF-6A90-4495-8F2D-066D1EA46D5A}" srcOrd="0" destOrd="0" presId="urn:microsoft.com/office/officeart/2005/8/layout/vProcess5"/>
    <dgm:cxn modelId="{9DC3A67B-6C90-455F-BB97-C5E2C068859B}" type="presOf" srcId="{563FB266-959C-40D4-A730-50954BA3AC68}" destId="{DAD89CBC-AEFE-41AA-99DC-E36253954D5D}" srcOrd="0" destOrd="0" presId="urn:microsoft.com/office/officeart/2005/8/layout/vProcess5"/>
    <dgm:cxn modelId="{CC7B0095-9DDC-4B99-A95B-0292BCBB4953}" srcId="{BEE62DCC-7FFD-4E0C-A794-AF32787EA1B3}" destId="{A3F0FE9A-2F0B-4590-8B47-8360E0F6CCD5}" srcOrd="1" destOrd="0" parTransId="{A880DC7C-40A5-47A2-A761-158D49294DC0}" sibTransId="{F2B86045-2777-4D42-9ECA-EC1AC74A9724}"/>
    <dgm:cxn modelId="{7A4A6A9B-D4C7-483A-B891-0EAA48EE6615}" srcId="{BEE62DCC-7FFD-4E0C-A794-AF32787EA1B3}" destId="{AAE7892C-C8B4-4B30-BEBA-34DC960BA48C}" srcOrd="0" destOrd="0" parTransId="{960EDF56-14D6-4D80-85AC-B918B0BB9D27}" sibTransId="{C76FD536-DB12-41AA-986A-F090325AC211}"/>
    <dgm:cxn modelId="{EB22D6C5-4671-45FD-AAB8-1C8AC6DD8EFD}" type="presOf" srcId="{AAE7892C-C8B4-4B30-BEBA-34DC960BA48C}" destId="{E7062103-979A-4651-8C76-ADBA26876647}" srcOrd="0" destOrd="0" presId="urn:microsoft.com/office/officeart/2005/8/layout/vProcess5"/>
    <dgm:cxn modelId="{55CBA6CE-7169-468F-87E0-D7F38B53E474}" type="presOf" srcId="{563FB266-959C-40D4-A730-50954BA3AC68}" destId="{BA479583-686F-49D7-BDB1-9E60C96A3B2C}" srcOrd="1" destOrd="0" presId="urn:microsoft.com/office/officeart/2005/8/layout/vProcess5"/>
    <dgm:cxn modelId="{088150DA-0FE7-4F30-A25E-43A4D3E5424A}" type="presOf" srcId="{AAE7892C-C8B4-4B30-BEBA-34DC960BA48C}" destId="{0254A572-CFFF-49C0-AD33-CC7FE71F3DF8}" srcOrd="1" destOrd="0" presId="urn:microsoft.com/office/officeart/2005/8/layout/vProcess5"/>
    <dgm:cxn modelId="{CD203FDB-628C-4970-ACB6-E011DA8A42F4}" type="presOf" srcId="{F2B86045-2777-4D42-9ECA-EC1AC74A9724}" destId="{8A2EA56E-9878-4E26-9AB8-B851BE197F92}" srcOrd="0" destOrd="0" presId="urn:microsoft.com/office/officeart/2005/8/layout/vProcess5"/>
    <dgm:cxn modelId="{2303E4FA-5AD7-4256-A796-3301F675EA4A}" type="presOf" srcId="{A3F0FE9A-2F0B-4590-8B47-8360E0F6CCD5}" destId="{809BE9D9-A3DF-4812-B537-B0CF96B91E4E}" srcOrd="0" destOrd="0" presId="urn:microsoft.com/office/officeart/2005/8/layout/vProcess5"/>
    <dgm:cxn modelId="{09ED3167-F26A-48BB-8670-680AFB6056FF}" type="presParOf" srcId="{60847DAF-6A90-4495-8F2D-066D1EA46D5A}" destId="{0597777D-F60A-4176-A0DD-E268F451999E}" srcOrd="0" destOrd="0" presId="urn:microsoft.com/office/officeart/2005/8/layout/vProcess5"/>
    <dgm:cxn modelId="{5409C68E-489C-4259-8141-0420B7CF61E8}" type="presParOf" srcId="{60847DAF-6A90-4495-8F2D-066D1EA46D5A}" destId="{E7062103-979A-4651-8C76-ADBA26876647}" srcOrd="1" destOrd="0" presId="urn:microsoft.com/office/officeart/2005/8/layout/vProcess5"/>
    <dgm:cxn modelId="{8F2BC698-0BFA-4CA9-88FA-42140206C04E}" type="presParOf" srcId="{60847DAF-6A90-4495-8F2D-066D1EA46D5A}" destId="{809BE9D9-A3DF-4812-B537-B0CF96B91E4E}" srcOrd="2" destOrd="0" presId="urn:microsoft.com/office/officeart/2005/8/layout/vProcess5"/>
    <dgm:cxn modelId="{01C3663D-CB4C-4473-BE44-550429D7AF5D}" type="presParOf" srcId="{60847DAF-6A90-4495-8F2D-066D1EA46D5A}" destId="{DAD89CBC-AEFE-41AA-99DC-E36253954D5D}" srcOrd="3" destOrd="0" presId="urn:microsoft.com/office/officeart/2005/8/layout/vProcess5"/>
    <dgm:cxn modelId="{29400BFD-DCF2-435A-A982-B5A7607EF922}" type="presParOf" srcId="{60847DAF-6A90-4495-8F2D-066D1EA46D5A}" destId="{80AE3CC6-9755-430A-BFE5-85E427D8891F}" srcOrd="4" destOrd="0" presId="urn:microsoft.com/office/officeart/2005/8/layout/vProcess5"/>
    <dgm:cxn modelId="{69F1D9B5-C3FB-4B76-AAA5-F38EC5E786F0}" type="presParOf" srcId="{60847DAF-6A90-4495-8F2D-066D1EA46D5A}" destId="{8A2EA56E-9878-4E26-9AB8-B851BE197F92}" srcOrd="5" destOrd="0" presId="urn:microsoft.com/office/officeart/2005/8/layout/vProcess5"/>
    <dgm:cxn modelId="{96EF43D5-B0F2-41FE-B3C4-878D8772255D}" type="presParOf" srcId="{60847DAF-6A90-4495-8F2D-066D1EA46D5A}" destId="{0254A572-CFFF-49C0-AD33-CC7FE71F3DF8}" srcOrd="6" destOrd="0" presId="urn:microsoft.com/office/officeart/2005/8/layout/vProcess5"/>
    <dgm:cxn modelId="{E313289B-87E6-4A5F-B20D-A9C08D736C98}" type="presParOf" srcId="{60847DAF-6A90-4495-8F2D-066D1EA46D5A}" destId="{70EE2B2F-FDF4-4195-8023-695EF21CC702}" srcOrd="7" destOrd="0" presId="urn:microsoft.com/office/officeart/2005/8/layout/vProcess5"/>
    <dgm:cxn modelId="{5040D5DE-3DD6-4FCC-8A2C-177A849CF2D6}" type="presParOf" srcId="{60847DAF-6A90-4495-8F2D-066D1EA46D5A}" destId="{BA479583-686F-49D7-BDB1-9E60C96A3B2C}" srcOrd="8" destOrd="0" presId="urn:microsoft.com/office/officeart/2005/8/layout/vProcess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2400" dirty="0"/>
            <a:t>NFP</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F07874-AA74-4C62-885E-E365514443AA}"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670F48E4-B980-4F54-AFA0-D132A8EC8B25}">
      <dgm:prSet phldrT="[Text]" custT="1"/>
      <dgm:spPr>
        <a:solidFill>
          <a:srgbClr val="00B050"/>
        </a:solidFill>
      </dgm:spPr>
      <dgm:t>
        <a:bodyPr/>
        <a:lstStyle/>
        <a:p>
          <a:r>
            <a:rPr lang="en-US" sz="2400" dirty="0"/>
            <a:t>PPI</a:t>
          </a:r>
        </a:p>
      </dgm:t>
    </dgm:pt>
    <dgm:pt modelId="{89E60353-D30C-4EA4-BC7F-5D518BD8B7CE}" type="parTrans" cxnId="{944ADC02-0015-4FA7-B8C4-76FB8CF67152}">
      <dgm:prSet/>
      <dgm:spPr/>
      <dgm:t>
        <a:bodyPr/>
        <a:lstStyle/>
        <a:p>
          <a:endParaRPr lang="en-US"/>
        </a:p>
      </dgm:t>
    </dgm:pt>
    <dgm:pt modelId="{453F333D-9C9D-4B41-9BBE-FBACFFF61706}" type="sibTrans" cxnId="{944ADC02-0015-4FA7-B8C4-76FB8CF67152}">
      <dgm:prSet/>
      <dgm:spPr>
        <a:solidFill>
          <a:srgbClr val="00B050"/>
        </a:solidFill>
      </dgm:spPr>
      <dgm:t>
        <a:bodyPr/>
        <a:lstStyle/>
        <a:p>
          <a:endParaRPr lang="en-US"/>
        </a:p>
      </dgm:t>
    </dgm:pt>
    <dgm:pt modelId="{79E07B7B-901C-453B-A99F-E4B48F23E876}" type="pres">
      <dgm:prSet presAssocID="{88F07874-AA74-4C62-885E-E365514443AA}" presName="composite" presStyleCnt="0">
        <dgm:presLayoutVars>
          <dgm:chMax val="3"/>
          <dgm:animLvl val="lvl"/>
          <dgm:resizeHandles val="exact"/>
        </dgm:presLayoutVars>
      </dgm:prSet>
      <dgm:spPr/>
    </dgm:pt>
    <dgm:pt modelId="{7078DF1C-8C06-45F3-9255-024DF6E08DA2}" type="pres">
      <dgm:prSet presAssocID="{670F48E4-B980-4F54-AFA0-D132A8EC8B25}" presName="gear1" presStyleLbl="node1" presStyleIdx="0" presStyleCnt="1">
        <dgm:presLayoutVars>
          <dgm:chMax val="1"/>
          <dgm:bulletEnabled val="1"/>
        </dgm:presLayoutVars>
      </dgm:prSet>
      <dgm:spPr/>
    </dgm:pt>
    <dgm:pt modelId="{558102B8-47E5-4B9C-A088-3511A4493CB3}" type="pres">
      <dgm:prSet presAssocID="{670F48E4-B980-4F54-AFA0-D132A8EC8B25}" presName="gear1srcNode" presStyleLbl="node1" presStyleIdx="0" presStyleCnt="1"/>
      <dgm:spPr/>
    </dgm:pt>
    <dgm:pt modelId="{75C5B4E2-F15A-4BDF-B073-69BAEF708838}" type="pres">
      <dgm:prSet presAssocID="{670F48E4-B980-4F54-AFA0-D132A8EC8B25}" presName="gear1dstNode" presStyleLbl="node1" presStyleIdx="0" presStyleCnt="1"/>
      <dgm:spPr/>
    </dgm:pt>
    <dgm:pt modelId="{CA5B6A96-A89A-448A-A421-72818ED91D80}" type="pres">
      <dgm:prSet presAssocID="{453F333D-9C9D-4B41-9BBE-FBACFFF61706}" presName="connector1" presStyleLbl="sibTrans2D1" presStyleIdx="0" presStyleCnt="1"/>
      <dgm:spPr/>
    </dgm:pt>
  </dgm:ptLst>
  <dgm:cxnLst>
    <dgm:cxn modelId="{944ADC02-0015-4FA7-B8C4-76FB8CF67152}" srcId="{88F07874-AA74-4C62-885E-E365514443AA}" destId="{670F48E4-B980-4F54-AFA0-D132A8EC8B25}" srcOrd="0" destOrd="0" parTransId="{89E60353-D30C-4EA4-BC7F-5D518BD8B7CE}" sibTransId="{453F333D-9C9D-4B41-9BBE-FBACFFF61706}"/>
    <dgm:cxn modelId="{15722F16-F1D2-4878-B433-5BED7B578A43}" type="presOf" srcId="{670F48E4-B980-4F54-AFA0-D132A8EC8B25}" destId="{7078DF1C-8C06-45F3-9255-024DF6E08DA2}" srcOrd="0" destOrd="0" presId="urn:microsoft.com/office/officeart/2005/8/layout/gear1"/>
    <dgm:cxn modelId="{E9F77B36-E958-4867-99D5-E66604D02CEB}" type="presOf" srcId="{453F333D-9C9D-4B41-9BBE-FBACFFF61706}" destId="{CA5B6A96-A89A-448A-A421-72818ED91D80}" srcOrd="0" destOrd="0" presId="urn:microsoft.com/office/officeart/2005/8/layout/gear1"/>
    <dgm:cxn modelId="{89BAFF9A-5953-4B06-A8D5-35001170D75C}" type="presOf" srcId="{670F48E4-B980-4F54-AFA0-D132A8EC8B25}" destId="{558102B8-47E5-4B9C-A088-3511A4493CB3}" srcOrd="1" destOrd="0" presId="urn:microsoft.com/office/officeart/2005/8/layout/gear1"/>
    <dgm:cxn modelId="{B601D0CA-67AA-4472-93BA-52A3BEB8DC5F}" type="presOf" srcId="{88F07874-AA74-4C62-885E-E365514443AA}" destId="{79E07B7B-901C-453B-A99F-E4B48F23E876}" srcOrd="0" destOrd="0" presId="urn:microsoft.com/office/officeart/2005/8/layout/gear1"/>
    <dgm:cxn modelId="{C56586F0-3E68-4109-8EA8-F2CB11212CDB}" type="presOf" srcId="{670F48E4-B980-4F54-AFA0-D132A8EC8B25}" destId="{75C5B4E2-F15A-4BDF-B073-69BAEF708838}" srcOrd="2" destOrd="0" presId="urn:microsoft.com/office/officeart/2005/8/layout/gear1"/>
    <dgm:cxn modelId="{A9ED00FB-088A-40CE-99EE-BF758A355DCB}" type="presParOf" srcId="{79E07B7B-901C-453B-A99F-E4B48F23E876}" destId="{7078DF1C-8C06-45F3-9255-024DF6E08DA2}" srcOrd="0" destOrd="0" presId="urn:microsoft.com/office/officeart/2005/8/layout/gear1"/>
    <dgm:cxn modelId="{996E3271-56F9-4322-9597-AB6F111017D4}" type="presParOf" srcId="{79E07B7B-901C-453B-A99F-E4B48F23E876}" destId="{558102B8-47E5-4B9C-A088-3511A4493CB3}" srcOrd="1" destOrd="0" presId="urn:microsoft.com/office/officeart/2005/8/layout/gear1"/>
    <dgm:cxn modelId="{C20AB41A-ECE6-49BC-961F-37F86F3C0AA7}" type="presParOf" srcId="{79E07B7B-901C-453B-A99F-E4B48F23E876}" destId="{75C5B4E2-F15A-4BDF-B073-69BAEF708838}" srcOrd="2" destOrd="0" presId="urn:microsoft.com/office/officeart/2005/8/layout/gear1"/>
    <dgm:cxn modelId="{A47F97AC-E21B-4AD4-A617-8775A4C83C7B}" type="presParOf" srcId="{79E07B7B-901C-453B-A99F-E4B48F23E876}" destId="{CA5B6A96-A89A-448A-A421-72818ED91D80}"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4263A-49B7-4889-B6D2-20C81F445FE3}">
      <dsp:nvSpPr>
        <dsp:cNvPr id="0" name=""/>
        <dsp:cNvSpPr/>
      </dsp:nvSpPr>
      <dsp:spPr>
        <a:xfrm>
          <a:off x="3793066" y="1896533"/>
          <a:ext cx="2980266" cy="2980266"/>
        </a:xfrm>
        <a:prstGeom prst="gear9">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ar-EG" sz="3600" kern="1200" dirty="0"/>
            <a:t>مؤشرات تضخم </a:t>
          </a:r>
          <a:endParaRPr lang="en-US" sz="3600" kern="1200" dirty="0"/>
        </a:p>
      </dsp:txBody>
      <dsp:txXfrm>
        <a:off x="4392232" y="2594646"/>
        <a:ext cx="1781934" cy="1531918"/>
      </dsp:txXfrm>
    </dsp:sp>
    <dsp:sp modelId="{EBC73DA5-B7D7-4517-B499-65FB6896DCEC}">
      <dsp:nvSpPr>
        <dsp:cNvPr id="0" name=""/>
        <dsp:cNvSpPr/>
      </dsp:nvSpPr>
      <dsp:spPr>
        <a:xfrm>
          <a:off x="2059093" y="1192106"/>
          <a:ext cx="2167466" cy="2167466"/>
        </a:xfrm>
        <a:prstGeom prst="gear6">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ar-EG" sz="2300" kern="1200" dirty="0"/>
            <a:t>مؤشرات اقتصادية</a:t>
          </a:r>
          <a:endParaRPr lang="en-US" sz="2300" kern="1200" dirty="0"/>
        </a:p>
      </dsp:txBody>
      <dsp:txXfrm>
        <a:off x="2604759" y="1741070"/>
        <a:ext cx="1076134" cy="1069538"/>
      </dsp:txXfrm>
    </dsp:sp>
    <dsp:sp modelId="{8515D383-6BAA-4DE8-B3E0-4A09B9C20FCA}">
      <dsp:nvSpPr>
        <dsp:cNvPr id="0" name=""/>
        <dsp:cNvSpPr/>
      </dsp:nvSpPr>
      <dsp:spPr>
        <a:xfrm>
          <a:off x="3968642" y="1368719"/>
          <a:ext cx="3665728" cy="3665728"/>
        </a:xfrm>
        <a:prstGeom prst="circularArrow">
          <a:avLst>
            <a:gd name="adj1" fmla="val 4878"/>
            <a:gd name="adj2" fmla="val 312630"/>
            <a:gd name="adj3" fmla="val 3224359"/>
            <a:gd name="adj4" fmla="val 15113656"/>
            <a:gd name="adj5" fmla="val 569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AA84C823-DD89-4ACE-A724-B8A31B148A5D}">
      <dsp:nvSpPr>
        <dsp:cNvPr id="0" name=""/>
        <dsp:cNvSpPr/>
      </dsp:nvSpPr>
      <dsp:spPr>
        <a:xfrm>
          <a:off x="1675238" y="707273"/>
          <a:ext cx="2771648" cy="2771648"/>
        </a:xfrm>
        <a:prstGeom prst="leftCircularArrow">
          <a:avLst>
            <a:gd name="adj1" fmla="val 6452"/>
            <a:gd name="adj2" fmla="val 429999"/>
            <a:gd name="adj3" fmla="val 10489124"/>
            <a:gd name="adj4" fmla="val 14837806"/>
            <a:gd name="adj5" fmla="val 7527"/>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GDP</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GDP change</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The US trade balance</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CPI</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Core CPI</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US</a:t>
          </a:r>
          <a:r>
            <a:rPr lang="en-US" sz="900" kern="1200" dirty="0"/>
            <a:t> Employment Cost Index</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USIPI</a:t>
          </a:r>
          <a:endParaRPr lang="en-US" sz="9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Retail Sales</a:t>
          </a:r>
          <a:endParaRPr lang="en-US" sz="9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Existing home sales</a:t>
          </a:r>
          <a:endParaRPr lang="en-US" sz="12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New home sales</a:t>
          </a:r>
          <a:endParaRPr lang="en-US" sz="12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4263A-49B7-4889-B6D2-20C81F445FE3}">
      <dsp:nvSpPr>
        <dsp:cNvPr id="0" name=""/>
        <dsp:cNvSpPr/>
      </dsp:nvSpPr>
      <dsp:spPr>
        <a:xfrm>
          <a:off x="3793066" y="1896533"/>
          <a:ext cx="2980266" cy="2980266"/>
        </a:xfrm>
        <a:prstGeom prst="gear9">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ar-EG" sz="3600" kern="1200" dirty="0"/>
            <a:t>مؤشرات تضخم </a:t>
          </a:r>
          <a:endParaRPr lang="en-US" sz="3600" kern="1200" dirty="0"/>
        </a:p>
      </dsp:txBody>
      <dsp:txXfrm>
        <a:off x="4392232" y="2594646"/>
        <a:ext cx="1781934" cy="1531918"/>
      </dsp:txXfrm>
    </dsp:sp>
    <dsp:sp modelId="{EBC73DA5-B7D7-4517-B499-65FB6896DCEC}">
      <dsp:nvSpPr>
        <dsp:cNvPr id="0" name=""/>
        <dsp:cNvSpPr/>
      </dsp:nvSpPr>
      <dsp:spPr>
        <a:xfrm>
          <a:off x="2059093" y="1192106"/>
          <a:ext cx="2167466" cy="2167466"/>
        </a:xfrm>
        <a:prstGeom prst="gear6">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ar-EG" sz="2300" kern="1200" dirty="0"/>
            <a:t>مؤشرات اقتصادية</a:t>
          </a:r>
          <a:endParaRPr lang="en-US" sz="2300" kern="1200" dirty="0"/>
        </a:p>
      </dsp:txBody>
      <dsp:txXfrm>
        <a:off x="2604759" y="1741070"/>
        <a:ext cx="1076134" cy="1069538"/>
      </dsp:txXfrm>
    </dsp:sp>
    <dsp:sp modelId="{8515D383-6BAA-4DE8-B3E0-4A09B9C20FCA}">
      <dsp:nvSpPr>
        <dsp:cNvPr id="0" name=""/>
        <dsp:cNvSpPr/>
      </dsp:nvSpPr>
      <dsp:spPr>
        <a:xfrm>
          <a:off x="3968642" y="1368719"/>
          <a:ext cx="3665728" cy="3665728"/>
        </a:xfrm>
        <a:prstGeom prst="circularArrow">
          <a:avLst>
            <a:gd name="adj1" fmla="val 4878"/>
            <a:gd name="adj2" fmla="val 312630"/>
            <a:gd name="adj3" fmla="val 3224359"/>
            <a:gd name="adj4" fmla="val 15113656"/>
            <a:gd name="adj5" fmla="val 569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AA84C823-DD89-4ACE-A724-B8A31B148A5D}">
      <dsp:nvSpPr>
        <dsp:cNvPr id="0" name=""/>
        <dsp:cNvSpPr/>
      </dsp:nvSpPr>
      <dsp:spPr>
        <a:xfrm>
          <a:off x="1675238" y="707273"/>
          <a:ext cx="2771648" cy="2771648"/>
        </a:xfrm>
        <a:prstGeom prst="leftCircularArrow">
          <a:avLst>
            <a:gd name="adj1" fmla="val 6452"/>
            <a:gd name="adj2" fmla="val 429999"/>
            <a:gd name="adj3" fmla="val 10489124"/>
            <a:gd name="adj4" fmla="val 14837806"/>
            <a:gd name="adj5" fmla="val 7527"/>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t>ADP</a:t>
          </a:r>
          <a:endParaRPr lang="en-US" sz="12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Initial Jobless Claims</a:t>
          </a:r>
          <a:endParaRPr lang="en-US" sz="12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Current Account</a:t>
          </a:r>
          <a:r>
            <a:rPr lang="en-US" sz="1200" b="0" i="0" kern="1200" dirty="0"/>
            <a:t> </a:t>
          </a:r>
          <a:endParaRPr lang="en-US" sz="12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Personal income and outlays</a:t>
          </a:r>
          <a:endParaRPr lang="en-US" sz="12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n w="0"/>
              <a:solidFill>
                <a:schemeClr val="tx1"/>
              </a:solidFill>
              <a:effectLst>
                <a:outerShdw blurRad="38100" dist="25400" dir="5400000" algn="ctr" rotWithShape="0">
                  <a:srgbClr val="6E747A">
                    <a:alpha val="43000"/>
                  </a:srgbClr>
                </a:outerShdw>
              </a:effectLst>
            </a:rPr>
            <a:t>Motor Vehicle Sales</a:t>
          </a:r>
          <a:endParaRPr lang="en-US" sz="1200" kern="1200" dirty="0">
            <a:solidFill>
              <a:schemeClr val="tx1"/>
            </a:solidFill>
          </a:endParaRP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i="0" kern="1200" dirty="0"/>
            <a:t>CB Consumer Conﬁdence Index</a:t>
          </a:r>
          <a:endParaRPr lang="en-US" sz="10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Housing starts and Permits</a:t>
          </a:r>
          <a:r>
            <a:rPr lang="ar-DZ" sz="1000" kern="1200" dirty="0"/>
            <a:t> </a:t>
          </a:r>
          <a:endParaRPr lang="en-US" sz="10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Business Inventories</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Capacity Utilization Rate</a:t>
          </a:r>
          <a:r>
            <a:rPr lang="ar-DZ" sz="1000" kern="1200" dirty="0"/>
            <a:t> </a:t>
          </a:r>
          <a:endParaRPr lang="en-US" sz="1000" kern="1200" dirty="0"/>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ISM Manufacturing Index</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4263A-49B7-4889-B6D2-20C81F445FE3}">
      <dsp:nvSpPr>
        <dsp:cNvPr id="0" name=""/>
        <dsp:cNvSpPr/>
      </dsp:nvSpPr>
      <dsp:spPr>
        <a:xfrm>
          <a:off x="4402794" y="2201397"/>
          <a:ext cx="3459338" cy="3459338"/>
        </a:xfrm>
        <a:prstGeom prst="gear9">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EG" sz="2000" kern="1200" dirty="0"/>
            <a:t>استقرار الأسعار يعني =</a:t>
          </a:r>
        </a:p>
        <a:p>
          <a:pPr marL="0" lvl="0" indent="0" algn="ctr" defTabSz="889000">
            <a:lnSpc>
              <a:spcPct val="90000"/>
            </a:lnSpc>
            <a:spcBef>
              <a:spcPct val="0"/>
            </a:spcBef>
            <a:spcAft>
              <a:spcPct val="35000"/>
            </a:spcAft>
            <a:buNone/>
          </a:pPr>
          <a:r>
            <a:rPr lang="ar-EG" sz="2000" kern="1200" dirty="0"/>
            <a:t> معدل تضخم حوالي 2%</a:t>
          </a:r>
        </a:p>
        <a:p>
          <a:pPr marL="0" lvl="0" indent="0" algn="ctr" defTabSz="889000">
            <a:lnSpc>
              <a:spcPct val="90000"/>
            </a:lnSpc>
            <a:spcBef>
              <a:spcPct val="0"/>
            </a:spcBef>
            <a:spcAft>
              <a:spcPct val="35000"/>
            </a:spcAft>
            <a:buNone/>
          </a:pPr>
          <a:r>
            <a:rPr lang="ar-EG" sz="2000" kern="1200" dirty="0"/>
            <a:t>فقط.</a:t>
          </a:r>
          <a:endParaRPr lang="en-US" sz="2000" kern="1200" dirty="0"/>
        </a:p>
      </dsp:txBody>
      <dsp:txXfrm>
        <a:off x="5098275" y="3011730"/>
        <a:ext cx="2068376" cy="1778172"/>
      </dsp:txXfrm>
    </dsp:sp>
    <dsp:sp modelId="{EBC73DA5-B7D7-4517-B499-65FB6896DCEC}">
      <dsp:nvSpPr>
        <dsp:cNvPr id="0" name=""/>
        <dsp:cNvSpPr/>
      </dsp:nvSpPr>
      <dsp:spPr>
        <a:xfrm>
          <a:off x="1498660" y="604541"/>
          <a:ext cx="3558917" cy="3558917"/>
        </a:xfrm>
        <a:prstGeom prst="gear6">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kern="1200" dirty="0"/>
            <a:t>تحقيق أعلى معدل توظيف</a:t>
          </a:r>
          <a:endParaRPr lang="en-US" sz="2800" kern="1200" dirty="0"/>
        </a:p>
      </dsp:txBody>
      <dsp:txXfrm>
        <a:off x="2394628" y="1505924"/>
        <a:ext cx="1766981" cy="1756151"/>
      </dsp:txXfrm>
    </dsp:sp>
    <dsp:sp modelId="{8515D383-6BAA-4DE8-B3E0-4A09B9C20FCA}">
      <dsp:nvSpPr>
        <dsp:cNvPr id="0" name=""/>
        <dsp:cNvSpPr/>
      </dsp:nvSpPr>
      <dsp:spPr>
        <a:xfrm>
          <a:off x="4632203" y="1575276"/>
          <a:ext cx="4254986" cy="4254986"/>
        </a:xfrm>
        <a:prstGeom prst="circularArrow">
          <a:avLst>
            <a:gd name="adj1" fmla="val 4878"/>
            <a:gd name="adj2" fmla="val 312630"/>
            <a:gd name="adj3" fmla="val 3272069"/>
            <a:gd name="adj4" fmla="val 15053800"/>
            <a:gd name="adj5" fmla="val 569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AA84C823-DD89-4ACE-A724-B8A31B148A5D}">
      <dsp:nvSpPr>
        <dsp:cNvPr id="0" name=""/>
        <dsp:cNvSpPr/>
      </dsp:nvSpPr>
      <dsp:spPr>
        <a:xfrm>
          <a:off x="1174464" y="431206"/>
          <a:ext cx="3217185" cy="3217185"/>
        </a:xfrm>
        <a:prstGeom prst="leftCircularArrow">
          <a:avLst>
            <a:gd name="adj1" fmla="val 6452"/>
            <a:gd name="adj2" fmla="val 429999"/>
            <a:gd name="adj3" fmla="val 10489124"/>
            <a:gd name="adj4" fmla="val 14837806"/>
            <a:gd name="adj5" fmla="val 7527"/>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ISM Non-Manufacturing Index</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Durable Goods Orders</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Factory Orders</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BB49A-E32A-49DD-A267-F506CE9A732F}">
      <dsp:nvSpPr>
        <dsp:cNvPr id="0" name=""/>
        <dsp:cNvSpPr/>
      </dsp:nvSpPr>
      <dsp:spPr>
        <a:xfrm>
          <a:off x="3968" y="2463271"/>
          <a:ext cx="1230312" cy="492125"/>
        </a:xfrm>
        <a:prstGeom prst="homePlat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توقعات المبيعات- مديري المشتريات</a:t>
          </a:r>
          <a:endParaRPr lang="en-US" sz="1000" kern="1200" dirty="0"/>
        </a:p>
      </dsp:txBody>
      <dsp:txXfrm>
        <a:off x="3968" y="2463271"/>
        <a:ext cx="1107281" cy="492125"/>
      </dsp:txXfrm>
    </dsp:sp>
    <dsp:sp modelId="{6DEA397E-7416-40E0-B5EC-237DCF3FC641}">
      <dsp:nvSpPr>
        <dsp:cNvPr id="0" name=""/>
        <dsp:cNvSpPr/>
      </dsp:nvSpPr>
      <dsp:spPr>
        <a:xfrm>
          <a:off x="988218" y="2463271"/>
          <a:ext cx="1230312" cy="492125"/>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طلبات المصانع- مواد خام</a:t>
          </a:r>
          <a:endParaRPr lang="en-US" sz="1000" kern="1200" dirty="0"/>
        </a:p>
      </dsp:txBody>
      <dsp:txXfrm>
        <a:off x="1234281" y="2463271"/>
        <a:ext cx="738187" cy="492125"/>
      </dsp:txXfrm>
    </dsp:sp>
    <dsp:sp modelId="{DC997F43-B845-4444-84BA-60740CF5D078}">
      <dsp:nvSpPr>
        <dsp:cNvPr id="0" name=""/>
        <dsp:cNvSpPr/>
      </dsp:nvSpPr>
      <dsp:spPr>
        <a:xfrm>
          <a:off x="1972468" y="2463271"/>
          <a:ext cx="1230312" cy="492125"/>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التصنيع - الأنتاج</a:t>
          </a:r>
          <a:endParaRPr lang="en-US" sz="1000" kern="1200" dirty="0"/>
        </a:p>
      </dsp:txBody>
      <dsp:txXfrm>
        <a:off x="2218531" y="2463271"/>
        <a:ext cx="738187" cy="492125"/>
      </dsp:txXfrm>
    </dsp:sp>
    <dsp:sp modelId="{F21E7A53-CD11-4556-BAA9-19BA9457299D}">
      <dsp:nvSpPr>
        <dsp:cNvPr id="0" name=""/>
        <dsp:cNvSpPr/>
      </dsp:nvSpPr>
      <dsp:spPr>
        <a:xfrm>
          <a:off x="2956718" y="2463271"/>
          <a:ext cx="1230312" cy="492125"/>
        </a:xfrm>
        <a:prstGeom prst="chevr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المبيعات</a:t>
          </a:r>
          <a:endParaRPr lang="en-US" sz="1000" kern="1200" dirty="0"/>
        </a:p>
      </dsp:txBody>
      <dsp:txXfrm>
        <a:off x="3202781" y="2463271"/>
        <a:ext cx="738187" cy="492125"/>
      </dsp:txXfrm>
    </dsp:sp>
    <dsp:sp modelId="{A140E703-24E7-400E-92CA-6E8D792E1D4B}">
      <dsp:nvSpPr>
        <dsp:cNvPr id="0" name=""/>
        <dsp:cNvSpPr/>
      </dsp:nvSpPr>
      <dsp:spPr>
        <a:xfrm>
          <a:off x="3940968" y="2463271"/>
          <a:ext cx="1230312" cy="492125"/>
        </a:xfrm>
        <a:prstGeom prst="chevron">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أرباح الشركات</a:t>
          </a:r>
          <a:endParaRPr lang="en-US" sz="1000" kern="1200" dirty="0"/>
        </a:p>
      </dsp:txBody>
      <dsp:txXfrm>
        <a:off x="4187031" y="2463271"/>
        <a:ext cx="738187" cy="492125"/>
      </dsp:txXfrm>
    </dsp:sp>
    <dsp:sp modelId="{C45B9E3C-E407-4903-8FBC-612545D80552}">
      <dsp:nvSpPr>
        <dsp:cNvPr id="0" name=""/>
        <dsp:cNvSpPr/>
      </dsp:nvSpPr>
      <dsp:spPr>
        <a:xfrm>
          <a:off x="4925218" y="2463271"/>
          <a:ext cx="1230312" cy="492125"/>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أسعار</a:t>
          </a:r>
          <a:r>
            <a:rPr lang="ar-EG" sz="1000" kern="1200" baseline="0" dirty="0"/>
            <a:t> الأسهم</a:t>
          </a:r>
          <a:endParaRPr lang="en-US" sz="1000" kern="1200" dirty="0"/>
        </a:p>
      </dsp:txBody>
      <dsp:txXfrm>
        <a:off x="5171281" y="2463271"/>
        <a:ext cx="738187" cy="492125"/>
      </dsp:txXfrm>
    </dsp:sp>
    <dsp:sp modelId="{014ED7E9-0885-4FF8-A952-C167E2F997B2}">
      <dsp:nvSpPr>
        <dsp:cNvPr id="0" name=""/>
        <dsp:cNvSpPr/>
      </dsp:nvSpPr>
      <dsp:spPr>
        <a:xfrm>
          <a:off x="5909468" y="2463271"/>
          <a:ext cx="1230312" cy="492125"/>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عائد</a:t>
          </a:r>
          <a:r>
            <a:rPr lang="ar-EG" sz="1000" kern="1200" baseline="0" dirty="0"/>
            <a:t> الأسهم - التوزيعات</a:t>
          </a:r>
          <a:endParaRPr lang="en-US" sz="1000" kern="1200" dirty="0"/>
        </a:p>
      </dsp:txBody>
      <dsp:txXfrm>
        <a:off x="6155531" y="2463271"/>
        <a:ext cx="738187" cy="492125"/>
      </dsp:txXfrm>
    </dsp:sp>
    <dsp:sp modelId="{9FEC967D-5FBC-4F48-84BB-9F06A951C52E}">
      <dsp:nvSpPr>
        <dsp:cNvPr id="0" name=""/>
        <dsp:cNvSpPr/>
      </dsp:nvSpPr>
      <dsp:spPr>
        <a:xfrm>
          <a:off x="6893718" y="2463271"/>
          <a:ext cx="1230312" cy="492125"/>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ar-EG" sz="1000" kern="1200" dirty="0"/>
            <a:t>الناتج</a:t>
          </a:r>
          <a:r>
            <a:rPr lang="ar-EG" sz="1000" kern="1200" baseline="0" dirty="0"/>
            <a:t> المحلي</a:t>
          </a:r>
          <a:endParaRPr lang="en-US" sz="1000" kern="1200" dirty="0"/>
        </a:p>
      </dsp:txBody>
      <dsp:txXfrm>
        <a:off x="7139781" y="2463271"/>
        <a:ext cx="738187" cy="492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A1D1B-9F10-41B7-A24E-9DF52DA64BE6}">
      <dsp:nvSpPr>
        <dsp:cNvPr id="0" name=""/>
        <dsp:cNvSpPr/>
      </dsp:nvSpPr>
      <dsp:spPr>
        <a:xfrm>
          <a:off x="654414" y="214952"/>
          <a:ext cx="1286493" cy="1286493"/>
        </a:xfrm>
        <a:prstGeom prst="pie">
          <a:avLst>
            <a:gd name="adj1" fmla="val 16200000"/>
            <a:gd name="adj2" fmla="val 18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ar-EG" sz="800" kern="1200" dirty="0"/>
            <a:t>ثقة المستهلك</a:t>
          </a:r>
          <a:endParaRPr lang="en-US" sz="800" kern="1200" dirty="0"/>
        </a:p>
      </dsp:txBody>
      <dsp:txXfrm>
        <a:off x="1332427" y="487566"/>
        <a:ext cx="459461" cy="382884"/>
      </dsp:txXfrm>
    </dsp:sp>
    <dsp:sp modelId="{0DD1A7D4-EB1A-472C-A45A-E386E2786170}">
      <dsp:nvSpPr>
        <dsp:cNvPr id="0" name=""/>
        <dsp:cNvSpPr/>
      </dsp:nvSpPr>
      <dsp:spPr>
        <a:xfrm>
          <a:off x="635332" y="275877"/>
          <a:ext cx="1266132" cy="1266132"/>
        </a:xfrm>
        <a:prstGeom prst="pie">
          <a:avLst>
            <a:gd name="adj1" fmla="val 1800000"/>
            <a:gd name="adj2" fmla="val 9000000"/>
          </a:avLst>
        </a:prstGeom>
        <a:solidFill>
          <a:schemeClr val="accent5">
            <a:hueOff val="10077129"/>
            <a:satOff val="-4709"/>
            <a:lumOff val="-5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ar-EG" sz="800" kern="1200" dirty="0"/>
            <a:t>النمو/التضخم</a:t>
          </a:r>
          <a:endParaRPr lang="en-US" sz="800" kern="1200" dirty="0"/>
        </a:p>
      </dsp:txBody>
      <dsp:txXfrm>
        <a:off x="936792" y="1097356"/>
        <a:ext cx="678285" cy="331606"/>
      </dsp:txXfrm>
    </dsp:sp>
    <dsp:sp modelId="{935E884D-7F86-43D6-B887-F15CEB81F608}">
      <dsp:nvSpPr>
        <dsp:cNvPr id="0" name=""/>
        <dsp:cNvSpPr/>
      </dsp:nvSpPr>
      <dsp:spPr>
        <a:xfrm>
          <a:off x="589907" y="225765"/>
          <a:ext cx="1298457" cy="1264868"/>
        </a:xfrm>
        <a:prstGeom prst="pie">
          <a:avLst>
            <a:gd name="adj1" fmla="val 9000000"/>
            <a:gd name="adj2" fmla="val 16200000"/>
          </a:avLst>
        </a:prstGeom>
        <a:solidFill>
          <a:schemeClr val="accent5">
            <a:hueOff val="20154258"/>
            <a:satOff val="-9417"/>
            <a:lumOff val="-10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ar-EG" sz="1200" kern="1200" dirty="0"/>
            <a:t>الإنفاق</a:t>
          </a:r>
          <a:endParaRPr lang="en-US" sz="1200" kern="1200" dirty="0"/>
        </a:p>
      </dsp:txBody>
      <dsp:txXfrm>
        <a:off x="740312" y="493796"/>
        <a:ext cx="463734" cy="376448"/>
      </dsp:txXfrm>
    </dsp:sp>
    <dsp:sp modelId="{7999F355-4748-4BFE-B2C3-C4752C5E53F5}">
      <dsp:nvSpPr>
        <dsp:cNvPr id="0" name=""/>
        <dsp:cNvSpPr/>
      </dsp:nvSpPr>
      <dsp:spPr>
        <a:xfrm>
          <a:off x="501099" y="61519"/>
          <a:ext cx="1596763" cy="1596763"/>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DD3E28-3175-455D-8A8D-0F7A6E159697}">
      <dsp:nvSpPr>
        <dsp:cNvPr id="0" name=""/>
        <dsp:cNvSpPr/>
      </dsp:nvSpPr>
      <dsp:spPr>
        <a:xfrm>
          <a:off x="471976" y="112432"/>
          <a:ext cx="1596763" cy="1596763"/>
        </a:xfrm>
        <a:prstGeom prst="circularArrow">
          <a:avLst>
            <a:gd name="adj1" fmla="val 5085"/>
            <a:gd name="adj2" fmla="val 327528"/>
            <a:gd name="adj3" fmla="val 8671970"/>
            <a:gd name="adj4" fmla="val 1800502"/>
            <a:gd name="adj5" fmla="val 5932"/>
          </a:avLst>
        </a:prstGeom>
        <a:solidFill>
          <a:schemeClr val="accent5">
            <a:hueOff val="10077129"/>
            <a:satOff val="-4709"/>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36D229-2F73-413E-A52E-59F08F901FE2}">
      <dsp:nvSpPr>
        <dsp:cNvPr id="0" name=""/>
        <dsp:cNvSpPr/>
      </dsp:nvSpPr>
      <dsp:spPr>
        <a:xfrm>
          <a:off x="442187" y="61793"/>
          <a:ext cx="1596763" cy="1596763"/>
        </a:xfrm>
        <a:prstGeom prst="circularArrow">
          <a:avLst>
            <a:gd name="adj1" fmla="val 5085"/>
            <a:gd name="adj2" fmla="val 327528"/>
            <a:gd name="adj3" fmla="val 15873039"/>
            <a:gd name="adj4" fmla="val 9000000"/>
            <a:gd name="adj5" fmla="val 5932"/>
          </a:avLst>
        </a:prstGeom>
        <a:solidFill>
          <a:schemeClr val="accent5">
            <a:hueOff val="20154258"/>
            <a:satOff val="-9417"/>
            <a:lumOff val="-1058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A1D1B-9F10-41B7-A24E-9DF52DA64BE6}">
      <dsp:nvSpPr>
        <dsp:cNvPr id="0" name=""/>
        <dsp:cNvSpPr/>
      </dsp:nvSpPr>
      <dsp:spPr>
        <a:xfrm>
          <a:off x="680144" y="224827"/>
          <a:ext cx="1345363" cy="1345363"/>
        </a:xfrm>
        <a:prstGeom prst="pie">
          <a:avLst>
            <a:gd name="adj1" fmla="val 16200000"/>
            <a:gd name="adj2" fmla="val 18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ar-EG" sz="1100" kern="1200" dirty="0"/>
            <a:t>الوظائف</a:t>
          </a:r>
          <a:endParaRPr lang="en-US" sz="1100" kern="1200" dirty="0"/>
        </a:p>
      </dsp:txBody>
      <dsp:txXfrm>
        <a:off x="1389182" y="509916"/>
        <a:ext cx="480487" cy="400405"/>
      </dsp:txXfrm>
    </dsp:sp>
    <dsp:sp modelId="{0DD1A7D4-EB1A-472C-A45A-E386E2786170}">
      <dsp:nvSpPr>
        <dsp:cNvPr id="0" name=""/>
        <dsp:cNvSpPr/>
      </dsp:nvSpPr>
      <dsp:spPr>
        <a:xfrm>
          <a:off x="660188" y="288540"/>
          <a:ext cx="1324071" cy="1324071"/>
        </a:xfrm>
        <a:prstGeom prst="pie">
          <a:avLst>
            <a:gd name="adj1" fmla="val 1800000"/>
            <a:gd name="adj2" fmla="val 9000000"/>
          </a:avLst>
        </a:prstGeom>
        <a:solidFill>
          <a:schemeClr val="accent4">
            <a:hueOff val="-1825086"/>
            <a:satOff val="6087"/>
            <a:lumOff val="960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ar-EG" sz="1100" kern="1200" dirty="0"/>
            <a:t>معدل</a:t>
          </a:r>
          <a:r>
            <a:rPr lang="ar-EG" sz="1100" kern="1200" baseline="0" dirty="0"/>
            <a:t> البطالة</a:t>
          </a:r>
          <a:endParaRPr lang="en-US" sz="1100" kern="1200" dirty="0"/>
        </a:p>
      </dsp:txBody>
      <dsp:txXfrm>
        <a:off x="975443" y="1147610"/>
        <a:ext cx="709324" cy="346780"/>
      </dsp:txXfrm>
    </dsp:sp>
    <dsp:sp modelId="{935E884D-7F86-43D6-B887-F15CEB81F608}">
      <dsp:nvSpPr>
        <dsp:cNvPr id="0" name=""/>
        <dsp:cNvSpPr/>
      </dsp:nvSpPr>
      <dsp:spPr>
        <a:xfrm>
          <a:off x="612684" y="236135"/>
          <a:ext cx="1357874" cy="1322749"/>
        </a:xfrm>
        <a:prstGeom prst="pie">
          <a:avLst>
            <a:gd name="adj1" fmla="val 9000000"/>
            <a:gd name="adj2" fmla="val 16200000"/>
          </a:avLst>
        </a:prstGeom>
        <a:solidFill>
          <a:schemeClr val="accent4">
            <a:hueOff val="-3650173"/>
            <a:satOff val="12174"/>
            <a:lumOff val="19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ar-EG" sz="1200" kern="1200" dirty="0"/>
            <a:t>الأجور</a:t>
          </a:r>
          <a:endParaRPr lang="en-US" sz="1200" kern="1200" dirty="0"/>
        </a:p>
      </dsp:txBody>
      <dsp:txXfrm>
        <a:off x="769972" y="516431"/>
        <a:ext cx="484955" cy="393675"/>
      </dsp:txXfrm>
    </dsp:sp>
    <dsp:sp modelId="{7999F355-4748-4BFE-B2C3-C4752C5E53F5}">
      <dsp:nvSpPr>
        <dsp:cNvPr id="0" name=""/>
        <dsp:cNvSpPr/>
      </dsp:nvSpPr>
      <dsp:spPr>
        <a:xfrm>
          <a:off x="519734" y="64295"/>
          <a:ext cx="1669832" cy="1669832"/>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DD3E28-3175-455D-8A8D-0F7A6E159697}">
      <dsp:nvSpPr>
        <dsp:cNvPr id="0" name=""/>
        <dsp:cNvSpPr/>
      </dsp:nvSpPr>
      <dsp:spPr>
        <a:xfrm>
          <a:off x="489268" y="117526"/>
          <a:ext cx="1669832" cy="1669832"/>
        </a:xfrm>
        <a:prstGeom prst="circularArrow">
          <a:avLst>
            <a:gd name="adj1" fmla="val 5085"/>
            <a:gd name="adj2" fmla="val 327528"/>
            <a:gd name="adj3" fmla="val 8671970"/>
            <a:gd name="adj4" fmla="val 1800502"/>
            <a:gd name="adj5" fmla="val 5932"/>
          </a:avLst>
        </a:prstGeom>
        <a:solidFill>
          <a:schemeClr val="accent4">
            <a:hueOff val="-1825086"/>
            <a:satOff val="608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36D229-2F73-413E-A52E-59F08F901FE2}">
      <dsp:nvSpPr>
        <dsp:cNvPr id="0" name=""/>
        <dsp:cNvSpPr/>
      </dsp:nvSpPr>
      <dsp:spPr>
        <a:xfrm>
          <a:off x="458134" y="64569"/>
          <a:ext cx="1669832" cy="1669832"/>
        </a:xfrm>
        <a:prstGeom prst="circularArrow">
          <a:avLst>
            <a:gd name="adj1" fmla="val 5085"/>
            <a:gd name="adj2" fmla="val 327528"/>
            <a:gd name="adj3" fmla="val 15873039"/>
            <a:gd name="adj4" fmla="val 9000000"/>
            <a:gd name="adj5" fmla="val 5932"/>
          </a:avLst>
        </a:prstGeom>
        <a:solidFill>
          <a:schemeClr val="accent4">
            <a:hueOff val="-3650173"/>
            <a:satOff val="12174"/>
            <a:lumOff val="1921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62103-979A-4651-8C76-ADBA26876647}">
      <dsp:nvSpPr>
        <dsp:cNvPr id="0" name=""/>
        <dsp:cNvSpPr/>
      </dsp:nvSpPr>
      <dsp:spPr>
        <a:xfrm>
          <a:off x="0" y="0"/>
          <a:ext cx="1747748" cy="48638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ar-EG" sz="1050" kern="1200" dirty="0"/>
            <a:t>القطاع</a:t>
          </a:r>
          <a:r>
            <a:rPr lang="ar-EG" sz="1050" kern="1200" baseline="0" dirty="0"/>
            <a:t> الصناعي</a:t>
          </a:r>
          <a:endParaRPr lang="en-US" sz="1050" kern="1200" dirty="0"/>
        </a:p>
      </dsp:txBody>
      <dsp:txXfrm>
        <a:off x="14246" y="14246"/>
        <a:ext cx="1222898" cy="457895"/>
      </dsp:txXfrm>
    </dsp:sp>
    <dsp:sp modelId="{809BE9D9-A3DF-4812-B537-B0CF96B91E4E}">
      <dsp:nvSpPr>
        <dsp:cNvPr id="0" name=""/>
        <dsp:cNvSpPr/>
      </dsp:nvSpPr>
      <dsp:spPr>
        <a:xfrm>
          <a:off x="154213" y="567451"/>
          <a:ext cx="1747748" cy="486387"/>
        </a:xfrm>
        <a:prstGeom prst="roundRect">
          <a:avLst>
            <a:gd name="adj" fmla="val 10000"/>
          </a:avLst>
        </a:prstGeom>
        <a:solidFill>
          <a:schemeClr val="accent4">
            <a:hueOff val="-1825086"/>
            <a:satOff val="6087"/>
            <a:lumOff val="960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ar-EG" sz="1050" kern="1200" dirty="0"/>
            <a:t>القطاع الخدمي</a:t>
          </a:r>
          <a:endParaRPr lang="en-US" sz="1050" kern="1200" dirty="0"/>
        </a:p>
      </dsp:txBody>
      <dsp:txXfrm>
        <a:off x="168459" y="581697"/>
        <a:ext cx="1248892" cy="457895"/>
      </dsp:txXfrm>
    </dsp:sp>
    <dsp:sp modelId="{DAD89CBC-AEFE-41AA-99DC-E36253954D5D}">
      <dsp:nvSpPr>
        <dsp:cNvPr id="0" name=""/>
        <dsp:cNvSpPr/>
      </dsp:nvSpPr>
      <dsp:spPr>
        <a:xfrm>
          <a:off x="308426" y="1134903"/>
          <a:ext cx="1747748" cy="486387"/>
        </a:xfrm>
        <a:prstGeom prst="roundRect">
          <a:avLst>
            <a:gd name="adj" fmla="val 10000"/>
          </a:avLst>
        </a:prstGeom>
        <a:solidFill>
          <a:schemeClr val="accent4">
            <a:hueOff val="-3650173"/>
            <a:satOff val="12174"/>
            <a:lumOff val="19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ar-EG" sz="2100" kern="1200" dirty="0"/>
            <a:t>المنازل</a:t>
          </a:r>
          <a:endParaRPr lang="en-US" sz="2100" kern="1200" dirty="0"/>
        </a:p>
      </dsp:txBody>
      <dsp:txXfrm>
        <a:off x="322672" y="1149149"/>
        <a:ext cx="1248892" cy="457895"/>
      </dsp:txXfrm>
    </dsp:sp>
    <dsp:sp modelId="{80AE3CC6-9755-430A-BFE5-85E427D8891F}">
      <dsp:nvSpPr>
        <dsp:cNvPr id="0" name=""/>
        <dsp:cNvSpPr/>
      </dsp:nvSpPr>
      <dsp:spPr>
        <a:xfrm>
          <a:off x="1431597" y="368843"/>
          <a:ext cx="316151" cy="316151"/>
        </a:xfrm>
        <a:prstGeom prst="downArrow">
          <a:avLst>
            <a:gd name="adj1" fmla="val 55000"/>
            <a:gd name="adj2" fmla="val 45000"/>
          </a:avLst>
        </a:prstGeom>
        <a:solidFill>
          <a:schemeClr val="accent4">
            <a:lumMod val="40000"/>
            <a:lumOff val="60000"/>
            <a:alpha val="9000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02731" y="368843"/>
        <a:ext cx="173883" cy="237904"/>
      </dsp:txXfrm>
    </dsp:sp>
    <dsp:sp modelId="{8A2EA56E-9878-4E26-9AB8-B851BE197F92}">
      <dsp:nvSpPr>
        <dsp:cNvPr id="0" name=""/>
        <dsp:cNvSpPr/>
      </dsp:nvSpPr>
      <dsp:spPr>
        <a:xfrm>
          <a:off x="1585810" y="933052"/>
          <a:ext cx="316151" cy="316151"/>
        </a:xfrm>
        <a:prstGeom prst="downArrow">
          <a:avLst>
            <a:gd name="adj1" fmla="val 55000"/>
            <a:gd name="adj2" fmla="val 45000"/>
          </a:avLst>
        </a:prstGeom>
        <a:solidFill>
          <a:schemeClr val="accent4">
            <a:tint val="40000"/>
            <a:alpha val="90000"/>
            <a:hueOff val="-4861557"/>
            <a:satOff val="47095"/>
            <a:lumOff val="4855"/>
            <a:alphaOff val="0"/>
          </a:schemeClr>
        </a:solidFill>
        <a:ln w="15875" cap="rnd" cmpd="sng" algn="ctr">
          <a:solidFill>
            <a:schemeClr val="accent4">
              <a:tint val="40000"/>
              <a:alpha val="90000"/>
              <a:hueOff val="-4861557"/>
              <a:satOff val="47095"/>
              <a:lumOff val="48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56944" y="933052"/>
        <a:ext cx="173883" cy="2379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NFP</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DF1C-8C06-45F3-9255-024DF6E08DA2}">
      <dsp:nvSpPr>
        <dsp:cNvPr id="0" name=""/>
        <dsp:cNvSpPr/>
      </dsp:nvSpPr>
      <dsp:spPr>
        <a:xfrm>
          <a:off x="1210726" y="605363"/>
          <a:ext cx="1331799" cy="1331799"/>
        </a:xfrm>
        <a:prstGeom prst="gear9">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PPI</a:t>
          </a:r>
        </a:p>
      </dsp:txBody>
      <dsp:txXfrm>
        <a:off x="1478477" y="917331"/>
        <a:ext cx="796297" cy="684572"/>
      </dsp:txXfrm>
    </dsp:sp>
    <dsp:sp modelId="{CA5B6A96-A89A-448A-A421-72818ED91D80}">
      <dsp:nvSpPr>
        <dsp:cNvPr id="0" name=""/>
        <dsp:cNvSpPr/>
      </dsp:nvSpPr>
      <dsp:spPr>
        <a:xfrm>
          <a:off x="1232772" y="399925"/>
          <a:ext cx="1638113" cy="1638113"/>
        </a:xfrm>
        <a:prstGeom prst="circularArrow">
          <a:avLst>
            <a:gd name="adj1" fmla="val 4878"/>
            <a:gd name="adj2" fmla="val 312630"/>
            <a:gd name="adj3" fmla="val 2963658"/>
            <a:gd name="adj4" fmla="val 15484715"/>
            <a:gd name="adj5" fmla="val 5691"/>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F4354F-5B59-6D25-A902-C76A032B32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CAB4FD-F548-5F41-BEF5-AA8497F9D5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94885A-F6E1-4397-87E5-C72C9C3F4F22}" type="datetimeFigureOut">
              <a:rPr lang="en-US" smtClean="0"/>
              <a:t>6/2/2023</a:t>
            </a:fld>
            <a:endParaRPr lang="en-US"/>
          </a:p>
        </p:txBody>
      </p:sp>
      <p:sp>
        <p:nvSpPr>
          <p:cNvPr id="4" name="Footer Placeholder 3">
            <a:extLst>
              <a:ext uri="{FF2B5EF4-FFF2-40B4-BE49-F238E27FC236}">
                <a16:creationId xmlns:a16="http://schemas.microsoft.com/office/drawing/2014/main" id="{148A08C9-FD98-451D-1E38-817068E18E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A83962-A261-0C42-6B60-FC1C6AC74B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217E58-9348-4DC8-B1A2-251D3BE6DE43}" type="slidenum">
              <a:rPr lang="en-US" smtClean="0"/>
              <a:t>‹#›</a:t>
            </a:fld>
            <a:endParaRPr lang="en-US"/>
          </a:p>
        </p:txBody>
      </p:sp>
    </p:spTree>
    <p:extLst>
      <p:ext uri="{BB962C8B-B14F-4D97-AF65-F5344CB8AC3E}">
        <p14:creationId xmlns:p14="http://schemas.microsoft.com/office/powerpoint/2010/main" val="4211352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79D1C-CBE2-460D-86CD-3E97BC9449EF}"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80176-9E2B-45E1-AFF6-0E55CA1CAAC3}" type="slidenum">
              <a:rPr lang="en-US" smtClean="0"/>
              <a:t>‹#›</a:t>
            </a:fld>
            <a:endParaRPr lang="en-US"/>
          </a:p>
        </p:txBody>
      </p:sp>
    </p:spTree>
    <p:extLst>
      <p:ext uri="{BB962C8B-B14F-4D97-AF65-F5344CB8AC3E}">
        <p14:creationId xmlns:p14="http://schemas.microsoft.com/office/powerpoint/2010/main" val="1033550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88047C-894D-405A-962A-DDEBF981B923}"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08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E366C81-A082-4AB9-A334-019E2A6D3124}" type="datetime1">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66540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E40D8-B3BD-4A8A-9B73-277E5F3E4F31}"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141195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688E6-304B-415A-B893-5C79D834D330}"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9943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C2BDE-FA46-457A-9CCE-F50EFA7143DD}"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412062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D1A398-5DD3-4606-8247-81D0A80C784C}"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145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ED744-27B2-4935-8508-7AFFF051F9E3}"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68455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C185F-B459-4A83-882A-434BF05FED48}"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003537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886BF-4D48-4889-B728-838001A1111E}"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1638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469C8-59A6-4BFB-AFB9-5546A4C76C7D}"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79805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CCBBA-706A-40F2-AAF0-3515891FCE69}"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31786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35D00E-769F-4DB8-A057-E3F34DA13BB9}" type="datetime1">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183234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7E7503-FB77-452F-B241-F05B743A6F61}" type="datetime1">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149391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0711F3-08C0-4464-BF40-D0CDBEC586B3}" type="datetime1">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74468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3B9A1-BDB3-4DB4-BE0A-90466B8F5010}" type="datetime1">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1696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C284C1-C212-4DD3-AE1F-CBDB06BD7D71}" type="datetime1">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94677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577726-18CC-4301-9AA1-476F5AE06F5D}" type="datetime1">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77945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69A0CAE-7709-4D1A-BB18-E8D7EAF7C857}" type="datetime1">
              <a:rPr lang="en-US" smtClean="0"/>
              <a:t>6/2/2023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BD64701-E5B1-4579-97F6-E47227D707A0}" type="slidenum">
              <a:rPr lang="en-US" smtClean="0"/>
              <a:t>‹#›</a:t>
            </a:fld>
            <a:endParaRPr lang="en-US"/>
          </a:p>
        </p:txBody>
      </p:sp>
    </p:spTree>
    <p:extLst>
      <p:ext uri="{BB962C8B-B14F-4D97-AF65-F5344CB8AC3E}">
        <p14:creationId xmlns:p14="http://schemas.microsoft.com/office/powerpoint/2010/main" val="2259671776"/>
      </p:ext>
    </p:extLst>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2.jpg"/><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240BF-DAEF-9372-A38D-78F3509B052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AED5322-D411-EA66-0ABD-9572F764E0E1}"/>
              </a:ext>
            </a:extLst>
          </p:cNvPr>
          <p:cNvSpPr/>
          <p:nvPr/>
        </p:nvSpPr>
        <p:spPr>
          <a:xfrm>
            <a:off x="4937761" y="4281054"/>
            <a:ext cx="6974378" cy="161682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EG" sz="4800" dirty="0"/>
              <a:t>كورس تعليم التداول</a:t>
            </a:r>
          </a:p>
          <a:p>
            <a:pPr algn="ctr"/>
            <a:r>
              <a:rPr lang="ar-EG" dirty="0"/>
              <a:t>للمبتدأين</a:t>
            </a:r>
          </a:p>
          <a:p>
            <a:pPr algn="ctr"/>
            <a:r>
              <a:rPr lang="en-US" dirty="0"/>
              <a:t>From A  to  Z</a:t>
            </a:r>
          </a:p>
          <a:p>
            <a:pPr algn="ctr"/>
            <a:r>
              <a:rPr lang="en-US" dirty="0">
                <a:solidFill>
                  <a:schemeClr val="tx1">
                    <a:lumMod val="65000"/>
                  </a:schemeClr>
                </a:solidFill>
              </a:rPr>
              <a:t>Eng. Eslam Salman</a:t>
            </a:r>
          </a:p>
        </p:txBody>
      </p:sp>
    </p:spTree>
    <p:extLst>
      <p:ext uri="{BB962C8B-B14F-4D97-AF65-F5344CB8AC3E}">
        <p14:creationId xmlns:p14="http://schemas.microsoft.com/office/powerpoint/2010/main" val="210980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DZ" dirty="0"/>
              <a:t>الناتج المحلي الإجمالي الأميركي </a:t>
            </a:r>
            <a:endParaRPr lang="en-US" b="1" dirty="0">
              <a:solidFill>
                <a:srgbClr val="00B050"/>
              </a:solidFill>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9</a:t>
            </a:r>
            <a:endParaRPr lang="en-US" sz="8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061884"/>
            <a:ext cx="5828158" cy="5667502"/>
          </a:xfrm>
          <a:custGeom>
            <a:avLst/>
            <a:gdLst>
              <a:gd name="connsiteX0" fmla="*/ 944603 w 5828158"/>
              <a:gd name="connsiteY0" fmla="*/ 0 h 5667502"/>
              <a:gd name="connsiteX1" fmla="*/ 1536056 w 5828158"/>
              <a:gd name="connsiteY1" fmla="*/ 0 h 5667502"/>
              <a:gd name="connsiteX2" fmla="*/ 2176344 w 5828158"/>
              <a:gd name="connsiteY2" fmla="*/ 0 h 5667502"/>
              <a:gd name="connsiteX3" fmla="*/ 2816632 w 5828158"/>
              <a:gd name="connsiteY3" fmla="*/ 0 h 5667502"/>
              <a:gd name="connsiteX4" fmla="*/ 3261579 w 5828158"/>
              <a:gd name="connsiteY4" fmla="*/ 0 h 5667502"/>
              <a:gd name="connsiteX5" fmla="*/ 3901867 w 5828158"/>
              <a:gd name="connsiteY5" fmla="*/ 0 h 5667502"/>
              <a:gd name="connsiteX6" fmla="*/ 4395649 w 5828158"/>
              <a:gd name="connsiteY6" fmla="*/ 0 h 5667502"/>
              <a:gd name="connsiteX7" fmla="*/ 5035937 w 5828158"/>
              <a:gd name="connsiteY7" fmla="*/ 0 h 5667502"/>
              <a:gd name="connsiteX8" fmla="*/ 5828158 w 5828158"/>
              <a:gd name="connsiteY8" fmla="*/ 0 h 5667502"/>
              <a:gd name="connsiteX9" fmla="*/ 5828158 w 5828158"/>
              <a:gd name="connsiteY9" fmla="*/ 0 h 5667502"/>
              <a:gd name="connsiteX10" fmla="*/ 5828158 w 5828158"/>
              <a:gd name="connsiteY10" fmla="*/ 590362 h 5667502"/>
              <a:gd name="connsiteX11" fmla="*/ 5828158 w 5828158"/>
              <a:gd name="connsiteY11" fmla="*/ 1133496 h 5667502"/>
              <a:gd name="connsiteX12" fmla="*/ 5828158 w 5828158"/>
              <a:gd name="connsiteY12" fmla="*/ 1582171 h 5667502"/>
              <a:gd name="connsiteX13" fmla="*/ 5828158 w 5828158"/>
              <a:gd name="connsiteY13" fmla="*/ 2030847 h 5667502"/>
              <a:gd name="connsiteX14" fmla="*/ 5828158 w 5828158"/>
              <a:gd name="connsiteY14" fmla="*/ 2621209 h 5667502"/>
              <a:gd name="connsiteX15" fmla="*/ 5828158 w 5828158"/>
              <a:gd name="connsiteY15" fmla="*/ 3117113 h 5667502"/>
              <a:gd name="connsiteX16" fmla="*/ 5828158 w 5828158"/>
              <a:gd name="connsiteY16" fmla="*/ 3754705 h 5667502"/>
              <a:gd name="connsiteX17" fmla="*/ 5828158 w 5828158"/>
              <a:gd name="connsiteY17" fmla="*/ 4722899 h 5667502"/>
              <a:gd name="connsiteX18" fmla="*/ 4883555 w 5828158"/>
              <a:gd name="connsiteY18" fmla="*/ 5667502 h 5667502"/>
              <a:gd name="connsiteX19" fmla="*/ 4438609 w 5828158"/>
              <a:gd name="connsiteY19" fmla="*/ 5667502 h 5667502"/>
              <a:gd name="connsiteX20" fmla="*/ 3847156 w 5828158"/>
              <a:gd name="connsiteY20" fmla="*/ 5667502 h 5667502"/>
              <a:gd name="connsiteX21" fmla="*/ 3402210 w 5828158"/>
              <a:gd name="connsiteY21" fmla="*/ 5667502 h 5667502"/>
              <a:gd name="connsiteX22" fmla="*/ 2908428 w 5828158"/>
              <a:gd name="connsiteY22" fmla="*/ 5667502 h 5667502"/>
              <a:gd name="connsiteX23" fmla="*/ 2268140 w 5828158"/>
              <a:gd name="connsiteY23" fmla="*/ 5667502 h 5667502"/>
              <a:gd name="connsiteX24" fmla="*/ 1872029 w 5828158"/>
              <a:gd name="connsiteY24" fmla="*/ 5667502 h 5667502"/>
              <a:gd name="connsiteX25" fmla="*/ 1378248 w 5828158"/>
              <a:gd name="connsiteY25" fmla="*/ 5667502 h 5667502"/>
              <a:gd name="connsiteX26" fmla="*/ 835631 w 5828158"/>
              <a:gd name="connsiteY26" fmla="*/ 5667502 h 5667502"/>
              <a:gd name="connsiteX27" fmla="*/ 0 w 5828158"/>
              <a:gd name="connsiteY27" fmla="*/ 5667502 h 5667502"/>
              <a:gd name="connsiteX28" fmla="*/ 0 w 5828158"/>
              <a:gd name="connsiteY28" fmla="*/ 5667502 h 5667502"/>
              <a:gd name="connsiteX29" fmla="*/ 0 w 5828158"/>
              <a:gd name="connsiteY29" fmla="*/ 5171598 h 5667502"/>
              <a:gd name="connsiteX30" fmla="*/ 0 w 5828158"/>
              <a:gd name="connsiteY30" fmla="*/ 4534006 h 5667502"/>
              <a:gd name="connsiteX31" fmla="*/ 0 w 5828158"/>
              <a:gd name="connsiteY31" fmla="*/ 3943644 h 5667502"/>
              <a:gd name="connsiteX32" fmla="*/ 0 w 5828158"/>
              <a:gd name="connsiteY32" fmla="*/ 3494968 h 5667502"/>
              <a:gd name="connsiteX33" fmla="*/ 0 w 5828158"/>
              <a:gd name="connsiteY33" fmla="*/ 2810148 h 5667502"/>
              <a:gd name="connsiteX34" fmla="*/ 0 w 5828158"/>
              <a:gd name="connsiteY34" fmla="*/ 2219786 h 5667502"/>
              <a:gd name="connsiteX35" fmla="*/ 0 w 5828158"/>
              <a:gd name="connsiteY35" fmla="*/ 1676652 h 5667502"/>
              <a:gd name="connsiteX36" fmla="*/ 0 w 5828158"/>
              <a:gd name="connsiteY36" fmla="*/ 944603 h 5667502"/>
              <a:gd name="connsiteX37" fmla="*/ 944603 w 5828158"/>
              <a:gd name="connsiteY37" fmla="*/ 0 h 56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8158" h="5667502" fill="none" extrusionOk="0">
                <a:moveTo>
                  <a:pt x="944603" y="0"/>
                </a:moveTo>
                <a:cubicBezTo>
                  <a:pt x="1166510" y="-3627"/>
                  <a:pt x="1361861" y="70357"/>
                  <a:pt x="1536056" y="0"/>
                </a:cubicBezTo>
                <a:cubicBezTo>
                  <a:pt x="1710251" y="-70357"/>
                  <a:pt x="1900462" y="68205"/>
                  <a:pt x="2176344" y="0"/>
                </a:cubicBezTo>
                <a:cubicBezTo>
                  <a:pt x="2452226" y="-68205"/>
                  <a:pt x="2544100" y="33810"/>
                  <a:pt x="2816632" y="0"/>
                </a:cubicBezTo>
                <a:cubicBezTo>
                  <a:pt x="3089164" y="-33810"/>
                  <a:pt x="3152318" y="50990"/>
                  <a:pt x="3261579" y="0"/>
                </a:cubicBezTo>
                <a:cubicBezTo>
                  <a:pt x="3370840" y="-50990"/>
                  <a:pt x="3743946" y="35697"/>
                  <a:pt x="3901867" y="0"/>
                </a:cubicBezTo>
                <a:cubicBezTo>
                  <a:pt x="4059788" y="-35697"/>
                  <a:pt x="4280084" y="37590"/>
                  <a:pt x="4395649" y="0"/>
                </a:cubicBezTo>
                <a:cubicBezTo>
                  <a:pt x="4511214" y="-37590"/>
                  <a:pt x="4757127" y="25343"/>
                  <a:pt x="5035937" y="0"/>
                </a:cubicBezTo>
                <a:cubicBezTo>
                  <a:pt x="5314747" y="-25343"/>
                  <a:pt x="5493844" y="71591"/>
                  <a:pt x="5828158" y="0"/>
                </a:cubicBezTo>
                <a:lnTo>
                  <a:pt x="5828158" y="0"/>
                </a:lnTo>
                <a:cubicBezTo>
                  <a:pt x="5863081" y="278914"/>
                  <a:pt x="5814805" y="427490"/>
                  <a:pt x="5828158" y="590362"/>
                </a:cubicBezTo>
                <a:cubicBezTo>
                  <a:pt x="5841511" y="753234"/>
                  <a:pt x="5767694" y="961673"/>
                  <a:pt x="5828158" y="1133496"/>
                </a:cubicBezTo>
                <a:cubicBezTo>
                  <a:pt x="5888622" y="1305319"/>
                  <a:pt x="5777677" y="1426585"/>
                  <a:pt x="5828158" y="1582171"/>
                </a:cubicBezTo>
                <a:cubicBezTo>
                  <a:pt x="5878639" y="1737758"/>
                  <a:pt x="5821737" y="1863452"/>
                  <a:pt x="5828158" y="2030847"/>
                </a:cubicBezTo>
                <a:cubicBezTo>
                  <a:pt x="5834579" y="2198242"/>
                  <a:pt x="5808478" y="2326075"/>
                  <a:pt x="5828158" y="2621209"/>
                </a:cubicBezTo>
                <a:cubicBezTo>
                  <a:pt x="5847838" y="2916343"/>
                  <a:pt x="5794454" y="3005178"/>
                  <a:pt x="5828158" y="3117113"/>
                </a:cubicBezTo>
                <a:cubicBezTo>
                  <a:pt x="5861862" y="3229048"/>
                  <a:pt x="5762614" y="3612675"/>
                  <a:pt x="5828158" y="3754705"/>
                </a:cubicBezTo>
                <a:cubicBezTo>
                  <a:pt x="5893702" y="3896735"/>
                  <a:pt x="5794483" y="4468168"/>
                  <a:pt x="5828158" y="4722899"/>
                </a:cubicBezTo>
                <a:cubicBezTo>
                  <a:pt x="5873711" y="5096469"/>
                  <a:pt x="5400291" y="5713954"/>
                  <a:pt x="4883555" y="5667502"/>
                </a:cubicBezTo>
                <a:cubicBezTo>
                  <a:pt x="4706402" y="5720676"/>
                  <a:pt x="4622407" y="5629955"/>
                  <a:pt x="4438609" y="5667502"/>
                </a:cubicBezTo>
                <a:cubicBezTo>
                  <a:pt x="4254811" y="5705049"/>
                  <a:pt x="3991093" y="5648319"/>
                  <a:pt x="3847156" y="5667502"/>
                </a:cubicBezTo>
                <a:cubicBezTo>
                  <a:pt x="3703219" y="5686685"/>
                  <a:pt x="3619818" y="5662871"/>
                  <a:pt x="3402210" y="5667502"/>
                </a:cubicBezTo>
                <a:cubicBezTo>
                  <a:pt x="3184602" y="5672133"/>
                  <a:pt x="3065216" y="5633186"/>
                  <a:pt x="2908428" y="5667502"/>
                </a:cubicBezTo>
                <a:cubicBezTo>
                  <a:pt x="2751640" y="5701818"/>
                  <a:pt x="2425645" y="5594704"/>
                  <a:pt x="2268140" y="5667502"/>
                </a:cubicBezTo>
                <a:cubicBezTo>
                  <a:pt x="2110635" y="5740300"/>
                  <a:pt x="1956177" y="5621782"/>
                  <a:pt x="1872029" y="5667502"/>
                </a:cubicBezTo>
                <a:cubicBezTo>
                  <a:pt x="1787881" y="5713222"/>
                  <a:pt x="1516791" y="5655009"/>
                  <a:pt x="1378248" y="5667502"/>
                </a:cubicBezTo>
                <a:cubicBezTo>
                  <a:pt x="1239705" y="5679995"/>
                  <a:pt x="1027024" y="5617968"/>
                  <a:pt x="835631" y="5667502"/>
                </a:cubicBezTo>
                <a:cubicBezTo>
                  <a:pt x="644238" y="5717036"/>
                  <a:pt x="264136" y="5649931"/>
                  <a:pt x="0" y="5667502"/>
                </a:cubicBezTo>
                <a:lnTo>
                  <a:pt x="0" y="5667502"/>
                </a:lnTo>
                <a:cubicBezTo>
                  <a:pt x="-33464" y="5557949"/>
                  <a:pt x="29982" y="5365319"/>
                  <a:pt x="0" y="5171598"/>
                </a:cubicBezTo>
                <a:cubicBezTo>
                  <a:pt x="-29982" y="4977877"/>
                  <a:pt x="10706" y="4733577"/>
                  <a:pt x="0" y="4534006"/>
                </a:cubicBezTo>
                <a:cubicBezTo>
                  <a:pt x="-10706" y="4334435"/>
                  <a:pt x="59803" y="4142458"/>
                  <a:pt x="0" y="3943644"/>
                </a:cubicBezTo>
                <a:cubicBezTo>
                  <a:pt x="-59803" y="3744830"/>
                  <a:pt x="32498" y="3609518"/>
                  <a:pt x="0" y="3494968"/>
                </a:cubicBezTo>
                <a:cubicBezTo>
                  <a:pt x="-32498" y="3380418"/>
                  <a:pt x="41051" y="3079840"/>
                  <a:pt x="0" y="2810148"/>
                </a:cubicBezTo>
                <a:cubicBezTo>
                  <a:pt x="-41051" y="2540456"/>
                  <a:pt x="48888" y="2386227"/>
                  <a:pt x="0" y="2219786"/>
                </a:cubicBezTo>
                <a:cubicBezTo>
                  <a:pt x="-48888" y="2053345"/>
                  <a:pt x="28257" y="1882162"/>
                  <a:pt x="0" y="1676652"/>
                </a:cubicBezTo>
                <a:cubicBezTo>
                  <a:pt x="-28257" y="1471142"/>
                  <a:pt x="76155" y="1151829"/>
                  <a:pt x="0" y="944603"/>
                </a:cubicBezTo>
                <a:cubicBezTo>
                  <a:pt x="84973" y="346909"/>
                  <a:pt x="318235" y="112862"/>
                  <a:pt x="944603" y="0"/>
                </a:cubicBezTo>
                <a:close/>
              </a:path>
              <a:path w="5828158" h="5667502" stroke="0" extrusionOk="0">
                <a:moveTo>
                  <a:pt x="944603" y="0"/>
                </a:moveTo>
                <a:cubicBezTo>
                  <a:pt x="1172983" y="-60219"/>
                  <a:pt x="1446865" y="48905"/>
                  <a:pt x="1584891" y="0"/>
                </a:cubicBezTo>
                <a:cubicBezTo>
                  <a:pt x="1722917" y="-48905"/>
                  <a:pt x="1886621" y="19564"/>
                  <a:pt x="1981002" y="0"/>
                </a:cubicBezTo>
                <a:cubicBezTo>
                  <a:pt x="2075383" y="-19564"/>
                  <a:pt x="2320302" y="73846"/>
                  <a:pt x="2621290" y="0"/>
                </a:cubicBezTo>
                <a:cubicBezTo>
                  <a:pt x="2922278" y="-73846"/>
                  <a:pt x="3124242" y="69216"/>
                  <a:pt x="3261579" y="0"/>
                </a:cubicBezTo>
                <a:cubicBezTo>
                  <a:pt x="3398916" y="-69216"/>
                  <a:pt x="3673483" y="12635"/>
                  <a:pt x="3804196" y="0"/>
                </a:cubicBezTo>
                <a:cubicBezTo>
                  <a:pt x="3934909" y="-12635"/>
                  <a:pt x="4179219" y="52913"/>
                  <a:pt x="4395649" y="0"/>
                </a:cubicBezTo>
                <a:cubicBezTo>
                  <a:pt x="4612079" y="-52913"/>
                  <a:pt x="4675117" y="44399"/>
                  <a:pt x="4840595" y="0"/>
                </a:cubicBezTo>
                <a:cubicBezTo>
                  <a:pt x="5006073" y="-44399"/>
                  <a:pt x="5393599" y="10856"/>
                  <a:pt x="5828158" y="0"/>
                </a:cubicBezTo>
                <a:lnTo>
                  <a:pt x="5828158" y="0"/>
                </a:lnTo>
                <a:cubicBezTo>
                  <a:pt x="5878668" y="182071"/>
                  <a:pt x="5771448" y="303536"/>
                  <a:pt x="5828158" y="543133"/>
                </a:cubicBezTo>
                <a:cubicBezTo>
                  <a:pt x="5884868" y="782730"/>
                  <a:pt x="5803432" y="795058"/>
                  <a:pt x="5828158" y="991809"/>
                </a:cubicBezTo>
                <a:cubicBezTo>
                  <a:pt x="5852884" y="1188560"/>
                  <a:pt x="5806492" y="1416415"/>
                  <a:pt x="5828158" y="1582171"/>
                </a:cubicBezTo>
                <a:cubicBezTo>
                  <a:pt x="5849824" y="1747927"/>
                  <a:pt x="5767035" y="1908163"/>
                  <a:pt x="5828158" y="2125305"/>
                </a:cubicBezTo>
                <a:cubicBezTo>
                  <a:pt x="5889281" y="2342447"/>
                  <a:pt x="5805177" y="2490229"/>
                  <a:pt x="5828158" y="2715667"/>
                </a:cubicBezTo>
                <a:cubicBezTo>
                  <a:pt x="5851139" y="2941105"/>
                  <a:pt x="5763166" y="3158092"/>
                  <a:pt x="5828158" y="3353258"/>
                </a:cubicBezTo>
                <a:cubicBezTo>
                  <a:pt x="5893150" y="3548424"/>
                  <a:pt x="5807780" y="3815630"/>
                  <a:pt x="5828158" y="3990850"/>
                </a:cubicBezTo>
                <a:cubicBezTo>
                  <a:pt x="5848536" y="4166070"/>
                  <a:pt x="5780689" y="4367241"/>
                  <a:pt x="5828158" y="4722899"/>
                </a:cubicBezTo>
                <a:cubicBezTo>
                  <a:pt x="5815248" y="5210051"/>
                  <a:pt x="5414512" y="5643962"/>
                  <a:pt x="4883555" y="5667502"/>
                </a:cubicBezTo>
                <a:cubicBezTo>
                  <a:pt x="4694489" y="5684857"/>
                  <a:pt x="4581036" y="5621893"/>
                  <a:pt x="4292102" y="5667502"/>
                </a:cubicBezTo>
                <a:cubicBezTo>
                  <a:pt x="4003168" y="5713111"/>
                  <a:pt x="4026645" y="5665487"/>
                  <a:pt x="3847156" y="5667502"/>
                </a:cubicBezTo>
                <a:cubicBezTo>
                  <a:pt x="3667667" y="5669517"/>
                  <a:pt x="3600734" y="5641042"/>
                  <a:pt x="3451046" y="5667502"/>
                </a:cubicBezTo>
                <a:cubicBezTo>
                  <a:pt x="3301358" y="5693962"/>
                  <a:pt x="3134171" y="5645259"/>
                  <a:pt x="2908428" y="5667502"/>
                </a:cubicBezTo>
                <a:cubicBezTo>
                  <a:pt x="2682685" y="5689745"/>
                  <a:pt x="2565309" y="5664461"/>
                  <a:pt x="2365811" y="5667502"/>
                </a:cubicBezTo>
                <a:cubicBezTo>
                  <a:pt x="2166313" y="5670543"/>
                  <a:pt x="1922726" y="5643997"/>
                  <a:pt x="1725523" y="5667502"/>
                </a:cubicBezTo>
                <a:cubicBezTo>
                  <a:pt x="1528320" y="5691007"/>
                  <a:pt x="1418961" y="5621856"/>
                  <a:pt x="1134070" y="5667502"/>
                </a:cubicBezTo>
                <a:cubicBezTo>
                  <a:pt x="849179" y="5713148"/>
                  <a:pt x="687821" y="5630139"/>
                  <a:pt x="542617" y="5667502"/>
                </a:cubicBezTo>
                <a:cubicBezTo>
                  <a:pt x="397413" y="5704865"/>
                  <a:pt x="264410" y="5634633"/>
                  <a:pt x="0" y="5667502"/>
                </a:cubicBezTo>
                <a:lnTo>
                  <a:pt x="0" y="5667502"/>
                </a:lnTo>
                <a:cubicBezTo>
                  <a:pt x="-34920" y="5565896"/>
                  <a:pt x="12943" y="5339910"/>
                  <a:pt x="0" y="5218827"/>
                </a:cubicBezTo>
                <a:cubicBezTo>
                  <a:pt x="-12943" y="5097744"/>
                  <a:pt x="522" y="4711983"/>
                  <a:pt x="0" y="4581235"/>
                </a:cubicBezTo>
                <a:cubicBezTo>
                  <a:pt x="-522" y="4450487"/>
                  <a:pt x="45312" y="4325216"/>
                  <a:pt x="0" y="4132560"/>
                </a:cubicBezTo>
                <a:cubicBezTo>
                  <a:pt x="-45312" y="3939905"/>
                  <a:pt x="51750" y="3794573"/>
                  <a:pt x="0" y="3683884"/>
                </a:cubicBezTo>
                <a:cubicBezTo>
                  <a:pt x="-51750" y="3573195"/>
                  <a:pt x="37854" y="3365130"/>
                  <a:pt x="0" y="3187980"/>
                </a:cubicBezTo>
                <a:cubicBezTo>
                  <a:pt x="-37854" y="3010830"/>
                  <a:pt x="14309" y="2847966"/>
                  <a:pt x="0" y="2597618"/>
                </a:cubicBezTo>
                <a:cubicBezTo>
                  <a:pt x="-14309" y="2347270"/>
                  <a:pt x="36135" y="2203840"/>
                  <a:pt x="0" y="2054484"/>
                </a:cubicBezTo>
                <a:cubicBezTo>
                  <a:pt x="-36135" y="1905128"/>
                  <a:pt x="125593" y="1369435"/>
                  <a:pt x="0" y="944603"/>
                </a:cubicBezTo>
                <a:cubicBezTo>
                  <a:pt x="134466" y="426078"/>
                  <a:pt x="411083" y="8059"/>
                  <a:pt x="944603"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مؤشر إنتاج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إجمالي القيمة النقدية للسلع والخدمات التي تم إنتاجها في الدولة..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(سواء بواسطة شركات محلية أو أجنبية) خلال فترة زمنية معينة..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المؤشر الرئيسي لقياس معدلات النمو الاقتصادي، حيث أنه يشمل جميع قطاعات الاقتصاد..</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يعطي صورة واضحة عن الوضع الاقتصادي الحالي للدولة ومدى صلاحيته للاستثمار..</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لذلك يهتم به جميع فئات المستثمرين..</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كما تهتم به أيضا البنوك المركزية عند تطبيق سياساتها النقدية وتقرير معدلات الفائدة..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ctr" rtl="1">
              <a:lnSpc>
                <a:spcPct val="115000"/>
              </a:lnSpc>
              <a:spcBef>
                <a:spcPts val="0"/>
              </a:spcBef>
              <a:spcAft>
                <a:spcPts val="1000"/>
              </a:spcAft>
            </a:pPr>
            <a:r>
              <a:rPr lang="ar-DZ" sz="1800" b="1" dirty="0">
                <a:solidFill>
                  <a:srgbClr val="FF0000"/>
                </a:solidFill>
                <a:effectLst/>
                <a:latin typeface="Calibri" panose="020F0502020204030204" pitchFamily="34" charset="0"/>
                <a:ea typeface="SimSun" panose="02010600030101010101" pitchFamily="2" charset="-122"/>
                <a:cs typeface="Arial" panose="020B0604020202020204" pitchFamily="34" charset="0"/>
              </a:rPr>
              <a:t>يصدر ربع سنوى ولكن بعد شهر من انتهاء ربع العام </a:t>
            </a:r>
            <a:endParaRPr lang="en-US" sz="1800" b="1"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من مكتب الإحصاءات بوزارة التجارة.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956902938"/>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Nigeria Records Slower GDP Growth Rate in Q1-2017; Sets to Exit ...">
            <a:extLst>
              <a:ext uri="{FF2B5EF4-FFF2-40B4-BE49-F238E27FC236}">
                <a16:creationId xmlns:a16="http://schemas.microsoft.com/office/drawing/2014/main" id="{A8024570-D7B2-D1BD-B62D-DDBB700FC1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886" y="1330801"/>
            <a:ext cx="3389376" cy="2260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3101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DZ" dirty="0"/>
              <a:t>معامل انكماش الناتج المحلي الإجمالي الأمريكي </a:t>
            </a:r>
            <a:endParaRPr lang="en-US" dirty="0"/>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54640" y="5899630"/>
            <a:ext cx="1142245" cy="669925"/>
          </a:xfrm>
        </p:spPr>
        <p:txBody>
          <a:bodyPr/>
          <a:lstStyle/>
          <a:p>
            <a:r>
              <a:rPr lang="ar-EG" sz="6000" dirty="0">
                <a:solidFill>
                  <a:schemeClr val="tx1"/>
                </a:solidFill>
              </a:rPr>
              <a:t>10</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061884"/>
            <a:ext cx="5828158" cy="3958172"/>
          </a:xfrm>
          <a:custGeom>
            <a:avLst/>
            <a:gdLst>
              <a:gd name="connsiteX0" fmla="*/ 659709 w 5828158"/>
              <a:gd name="connsiteY0" fmla="*/ 0 h 3958172"/>
              <a:gd name="connsiteX1" fmla="*/ 1337350 w 5828158"/>
              <a:gd name="connsiteY1" fmla="*/ 0 h 3958172"/>
              <a:gd name="connsiteX2" fmla="*/ 2014991 w 5828158"/>
              <a:gd name="connsiteY2" fmla="*/ 0 h 3958172"/>
              <a:gd name="connsiteX3" fmla="*/ 2589263 w 5828158"/>
              <a:gd name="connsiteY3" fmla="*/ 0 h 3958172"/>
              <a:gd name="connsiteX4" fmla="*/ 3111851 w 5828158"/>
              <a:gd name="connsiteY4" fmla="*/ 0 h 3958172"/>
              <a:gd name="connsiteX5" fmla="*/ 3789492 w 5828158"/>
              <a:gd name="connsiteY5" fmla="*/ 0 h 3958172"/>
              <a:gd name="connsiteX6" fmla="*/ 4467133 w 5828158"/>
              <a:gd name="connsiteY6" fmla="*/ 0 h 3958172"/>
              <a:gd name="connsiteX7" fmla="*/ 5144774 w 5828158"/>
              <a:gd name="connsiteY7" fmla="*/ 0 h 3958172"/>
              <a:gd name="connsiteX8" fmla="*/ 5828158 w 5828158"/>
              <a:gd name="connsiteY8" fmla="*/ 0 h 3958172"/>
              <a:gd name="connsiteX9" fmla="*/ 5828158 w 5828158"/>
              <a:gd name="connsiteY9" fmla="*/ 0 h 3958172"/>
              <a:gd name="connsiteX10" fmla="*/ 5828158 w 5828158"/>
              <a:gd name="connsiteY10" fmla="*/ 615713 h 3958172"/>
              <a:gd name="connsiteX11" fmla="*/ 5828158 w 5828158"/>
              <a:gd name="connsiteY11" fmla="*/ 1198442 h 3958172"/>
              <a:gd name="connsiteX12" fmla="*/ 5828158 w 5828158"/>
              <a:gd name="connsiteY12" fmla="*/ 1748185 h 3958172"/>
              <a:gd name="connsiteX13" fmla="*/ 5828158 w 5828158"/>
              <a:gd name="connsiteY13" fmla="*/ 2264945 h 3958172"/>
              <a:gd name="connsiteX14" fmla="*/ 5828158 w 5828158"/>
              <a:gd name="connsiteY14" fmla="*/ 3298463 h 3958172"/>
              <a:gd name="connsiteX15" fmla="*/ 5168449 w 5828158"/>
              <a:gd name="connsiteY15" fmla="*/ 3958172 h 3958172"/>
              <a:gd name="connsiteX16" fmla="*/ 4490808 w 5828158"/>
              <a:gd name="connsiteY16" fmla="*/ 3958172 h 3958172"/>
              <a:gd name="connsiteX17" fmla="*/ 3916536 w 5828158"/>
              <a:gd name="connsiteY17" fmla="*/ 3958172 h 3958172"/>
              <a:gd name="connsiteX18" fmla="*/ 3445633 w 5828158"/>
              <a:gd name="connsiteY18" fmla="*/ 3958172 h 3958172"/>
              <a:gd name="connsiteX19" fmla="*/ 2819676 w 5828158"/>
              <a:gd name="connsiteY19" fmla="*/ 3958172 h 3958172"/>
              <a:gd name="connsiteX20" fmla="*/ 2142035 w 5828158"/>
              <a:gd name="connsiteY20" fmla="*/ 3958172 h 3958172"/>
              <a:gd name="connsiteX21" fmla="*/ 1516078 w 5828158"/>
              <a:gd name="connsiteY21" fmla="*/ 3958172 h 3958172"/>
              <a:gd name="connsiteX22" fmla="*/ 993491 w 5828158"/>
              <a:gd name="connsiteY22" fmla="*/ 3958172 h 3958172"/>
              <a:gd name="connsiteX23" fmla="*/ 574272 w 5828158"/>
              <a:gd name="connsiteY23" fmla="*/ 3958172 h 3958172"/>
              <a:gd name="connsiteX24" fmla="*/ 0 w 5828158"/>
              <a:gd name="connsiteY24" fmla="*/ 3958172 h 3958172"/>
              <a:gd name="connsiteX25" fmla="*/ 0 w 5828158"/>
              <a:gd name="connsiteY25" fmla="*/ 3958172 h 3958172"/>
              <a:gd name="connsiteX26" fmla="*/ 0 w 5828158"/>
              <a:gd name="connsiteY26" fmla="*/ 3474397 h 3958172"/>
              <a:gd name="connsiteX27" fmla="*/ 0 w 5828158"/>
              <a:gd name="connsiteY27" fmla="*/ 2858684 h 3958172"/>
              <a:gd name="connsiteX28" fmla="*/ 0 w 5828158"/>
              <a:gd name="connsiteY28" fmla="*/ 2341925 h 3958172"/>
              <a:gd name="connsiteX29" fmla="*/ 0 w 5828158"/>
              <a:gd name="connsiteY29" fmla="*/ 1825166 h 3958172"/>
              <a:gd name="connsiteX30" fmla="*/ 0 w 5828158"/>
              <a:gd name="connsiteY30" fmla="*/ 1341391 h 3958172"/>
              <a:gd name="connsiteX31" fmla="*/ 0 w 5828158"/>
              <a:gd name="connsiteY31" fmla="*/ 659709 h 3958172"/>
              <a:gd name="connsiteX32" fmla="*/ 659709 w 5828158"/>
              <a:gd name="connsiteY32" fmla="*/ 0 h 39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8158" h="3958172" fill="none" extrusionOk="0">
                <a:moveTo>
                  <a:pt x="659709" y="0"/>
                </a:moveTo>
                <a:cubicBezTo>
                  <a:pt x="907412" y="-28060"/>
                  <a:pt x="1140447" y="31145"/>
                  <a:pt x="1337350" y="0"/>
                </a:cubicBezTo>
                <a:cubicBezTo>
                  <a:pt x="1534253" y="-31145"/>
                  <a:pt x="1749128" y="16812"/>
                  <a:pt x="2014991" y="0"/>
                </a:cubicBezTo>
                <a:cubicBezTo>
                  <a:pt x="2280854" y="-16812"/>
                  <a:pt x="2395873" y="4997"/>
                  <a:pt x="2589263" y="0"/>
                </a:cubicBezTo>
                <a:cubicBezTo>
                  <a:pt x="2782653" y="-4997"/>
                  <a:pt x="2851232" y="36600"/>
                  <a:pt x="3111851" y="0"/>
                </a:cubicBezTo>
                <a:cubicBezTo>
                  <a:pt x="3372470" y="-36600"/>
                  <a:pt x="3633950" y="75113"/>
                  <a:pt x="3789492" y="0"/>
                </a:cubicBezTo>
                <a:cubicBezTo>
                  <a:pt x="3945034" y="-75113"/>
                  <a:pt x="4278861" y="58431"/>
                  <a:pt x="4467133" y="0"/>
                </a:cubicBezTo>
                <a:cubicBezTo>
                  <a:pt x="4655405" y="-58431"/>
                  <a:pt x="4980340" y="33144"/>
                  <a:pt x="5144774" y="0"/>
                </a:cubicBezTo>
                <a:cubicBezTo>
                  <a:pt x="5309208" y="-33144"/>
                  <a:pt x="5612230" y="63818"/>
                  <a:pt x="5828158" y="0"/>
                </a:cubicBezTo>
                <a:lnTo>
                  <a:pt x="5828158" y="0"/>
                </a:lnTo>
                <a:cubicBezTo>
                  <a:pt x="5853776" y="207457"/>
                  <a:pt x="5824746" y="436505"/>
                  <a:pt x="5828158" y="615713"/>
                </a:cubicBezTo>
                <a:cubicBezTo>
                  <a:pt x="5831570" y="794921"/>
                  <a:pt x="5760473" y="1068830"/>
                  <a:pt x="5828158" y="1198442"/>
                </a:cubicBezTo>
                <a:cubicBezTo>
                  <a:pt x="5895843" y="1328054"/>
                  <a:pt x="5800611" y="1565036"/>
                  <a:pt x="5828158" y="1748185"/>
                </a:cubicBezTo>
                <a:cubicBezTo>
                  <a:pt x="5855705" y="1931334"/>
                  <a:pt x="5783891" y="2119743"/>
                  <a:pt x="5828158" y="2264945"/>
                </a:cubicBezTo>
                <a:cubicBezTo>
                  <a:pt x="5872425" y="2410147"/>
                  <a:pt x="5706897" y="3074475"/>
                  <a:pt x="5828158" y="3298463"/>
                </a:cubicBezTo>
                <a:cubicBezTo>
                  <a:pt x="5850417" y="3652140"/>
                  <a:pt x="5516675" y="3982352"/>
                  <a:pt x="5168449" y="3958172"/>
                </a:cubicBezTo>
                <a:cubicBezTo>
                  <a:pt x="4930692" y="4005826"/>
                  <a:pt x="4750343" y="3933878"/>
                  <a:pt x="4490808" y="3958172"/>
                </a:cubicBezTo>
                <a:cubicBezTo>
                  <a:pt x="4231273" y="3982466"/>
                  <a:pt x="4051942" y="3917264"/>
                  <a:pt x="3916536" y="3958172"/>
                </a:cubicBezTo>
                <a:cubicBezTo>
                  <a:pt x="3781130" y="3999080"/>
                  <a:pt x="3628008" y="3919566"/>
                  <a:pt x="3445633" y="3958172"/>
                </a:cubicBezTo>
                <a:cubicBezTo>
                  <a:pt x="3263258" y="3996778"/>
                  <a:pt x="3039405" y="3905122"/>
                  <a:pt x="2819676" y="3958172"/>
                </a:cubicBezTo>
                <a:cubicBezTo>
                  <a:pt x="2599947" y="4011222"/>
                  <a:pt x="2452663" y="3949578"/>
                  <a:pt x="2142035" y="3958172"/>
                </a:cubicBezTo>
                <a:cubicBezTo>
                  <a:pt x="1831407" y="3966766"/>
                  <a:pt x="1735701" y="3890336"/>
                  <a:pt x="1516078" y="3958172"/>
                </a:cubicBezTo>
                <a:cubicBezTo>
                  <a:pt x="1296455" y="4026008"/>
                  <a:pt x="1156865" y="3920004"/>
                  <a:pt x="993491" y="3958172"/>
                </a:cubicBezTo>
                <a:cubicBezTo>
                  <a:pt x="830117" y="3996340"/>
                  <a:pt x="728033" y="3939642"/>
                  <a:pt x="574272" y="3958172"/>
                </a:cubicBezTo>
                <a:cubicBezTo>
                  <a:pt x="420511" y="3976702"/>
                  <a:pt x="245831" y="3899329"/>
                  <a:pt x="0" y="3958172"/>
                </a:cubicBezTo>
                <a:lnTo>
                  <a:pt x="0" y="3958172"/>
                </a:lnTo>
                <a:cubicBezTo>
                  <a:pt x="-15646" y="3811311"/>
                  <a:pt x="29659" y="3611404"/>
                  <a:pt x="0" y="3474397"/>
                </a:cubicBezTo>
                <a:cubicBezTo>
                  <a:pt x="-29659" y="3337390"/>
                  <a:pt x="3002" y="3006801"/>
                  <a:pt x="0" y="2858684"/>
                </a:cubicBezTo>
                <a:cubicBezTo>
                  <a:pt x="-3002" y="2710567"/>
                  <a:pt x="29614" y="2546036"/>
                  <a:pt x="0" y="2341925"/>
                </a:cubicBezTo>
                <a:cubicBezTo>
                  <a:pt x="-29614" y="2137814"/>
                  <a:pt x="6345" y="2054584"/>
                  <a:pt x="0" y="1825166"/>
                </a:cubicBezTo>
                <a:cubicBezTo>
                  <a:pt x="-6345" y="1595748"/>
                  <a:pt x="10315" y="1471950"/>
                  <a:pt x="0" y="1341391"/>
                </a:cubicBezTo>
                <a:cubicBezTo>
                  <a:pt x="-10315" y="1210833"/>
                  <a:pt x="67048" y="802994"/>
                  <a:pt x="0" y="659709"/>
                </a:cubicBezTo>
                <a:cubicBezTo>
                  <a:pt x="77159" y="223570"/>
                  <a:pt x="283221" y="-58192"/>
                  <a:pt x="659709" y="0"/>
                </a:cubicBezTo>
                <a:close/>
              </a:path>
              <a:path w="5828158" h="3958172" stroke="0" extrusionOk="0">
                <a:moveTo>
                  <a:pt x="659709" y="0"/>
                </a:moveTo>
                <a:cubicBezTo>
                  <a:pt x="966545" y="-48827"/>
                  <a:pt x="1109804" y="36765"/>
                  <a:pt x="1337350" y="0"/>
                </a:cubicBezTo>
                <a:cubicBezTo>
                  <a:pt x="1564896" y="-36765"/>
                  <a:pt x="1614541" y="19913"/>
                  <a:pt x="1756569" y="0"/>
                </a:cubicBezTo>
                <a:cubicBezTo>
                  <a:pt x="1898597" y="-19913"/>
                  <a:pt x="2267965" y="16508"/>
                  <a:pt x="2434210" y="0"/>
                </a:cubicBezTo>
                <a:cubicBezTo>
                  <a:pt x="2600455" y="-16508"/>
                  <a:pt x="2896276" y="80036"/>
                  <a:pt x="3111851" y="0"/>
                </a:cubicBezTo>
                <a:cubicBezTo>
                  <a:pt x="3327426" y="-80036"/>
                  <a:pt x="3471441" y="7196"/>
                  <a:pt x="3686123" y="0"/>
                </a:cubicBezTo>
                <a:cubicBezTo>
                  <a:pt x="3900805" y="-7196"/>
                  <a:pt x="4039069" y="57231"/>
                  <a:pt x="4312080" y="0"/>
                </a:cubicBezTo>
                <a:cubicBezTo>
                  <a:pt x="4585091" y="-57231"/>
                  <a:pt x="4676351" y="10540"/>
                  <a:pt x="4782983" y="0"/>
                </a:cubicBezTo>
                <a:cubicBezTo>
                  <a:pt x="4889615" y="-10540"/>
                  <a:pt x="5509883" y="98117"/>
                  <a:pt x="5828158" y="0"/>
                </a:cubicBezTo>
                <a:lnTo>
                  <a:pt x="5828158" y="0"/>
                </a:lnTo>
                <a:cubicBezTo>
                  <a:pt x="5872612" y="106012"/>
                  <a:pt x="5805520" y="287258"/>
                  <a:pt x="5828158" y="516759"/>
                </a:cubicBezTo>
                <a:cubicBezTo>
                  <a:pt x="5850796" y="746260"/>
                  <a:pt x="5795895" y="830938"/>
                  <a:pt x="5828158" y="967549"/>
                </a:cubicBezTo>
                <a:cubicBezTo>
                  <a:pt x="5860421" y="1104160"/>
                  <a:pt x="5823773" y="1277962"/>
                  <a:pt x="5828158" y="1517293"/>
                </a:cubicBezTo>
                <a:cubicBezTo>
                  <a:pt x="5832543" y="1756624"/>
                  <a:pt x="5821563" y="1899064"/>
                  <a:pt x="5828158" y="2034052"/>
                </a:cubicBezTo>
                <a:cubicBezTo>
                  <a:pt x="5834753" y="2169040"/>
                  <a:pt x="5811727" y="2463548"/>
                  <a:pt x="5828158" y="2583796"/>
                </a:cubicBezTo>
                <a:cubicBezTo>
                  <a:pt x="5844589" y="2704044"/>
                  <a:pt x="5748522" y="3093514"/>
                  <a:pt x="5828158" y="3298463"/>
                </a:cubicBezTo>
                <a:cubicBezTo>
                  <a:pt x="5787635" y="3694785"/>
                  <a:pt x="5547143" y="3940614"/>
                  <a:pt x="5168449" y="3958172"/>
                </a:cubicBezTo>
                <a:cubicBezTo>
                  <a:pt x="4930604" y="4035386"/>
                  <a:pt x="4757589" y="3902598"/>
                  <a:pt x="4490808" y="3958172"/>
                </a:cubicBezTo>
                <a:cubicBezTo>
                  <a:pt x="4224027" y="4013746"/>
                  <a:pt x="4174759" y="3925914"/>
                  <a:pt x="4071589" y="3958172"/>
                </a:cubicBezTo>
                <a:cubicBezTo>
                  <a:pt x="3968419" y="3990430"/>
                  <a:pt x="3656322" y="3930689"/>
                  <a:pt x="3445633" y="3958172"/>
                </a:cubicBezTo>
                <a:cubicBezTo>
                  <a:pt x="3234944" y="3985655"/>
                  <a:pt x="3202417" y="3952006"/>
                  <a:pt x="2974730" y="3958172"/>
                </a:cubicBezTo>
                <a:cubicBezTo>
                  <a:pt x="2747043" y="3964338"/>
                  <a:pt x="2692366" y="3947016"/>
                  <a:pt x="2555511" y="3958172"/>
                </a:cubicBezTo>
                <a:cubicBezTo>
                  <a:pt x="2418656" y="3969328"/>
                  <a:pt x="2124814" y="3910073"/>
                  <a:pt x="1981239" y="3958172"/>
                </a:cubicBezTo>
                <a:cubicBezTo>
                  <a:pt x="1837664" y="4006271"/>
                  <a:pt x="1693392" y="3899031"/>
                  <a:pt x="1406967" y="3958172"/>
                </a:cubicBezTo>
                <a:cubicBezTo>
                  <a:pt x="1120542" y="4017313"/>
                  <a:pt x="899902" y="3953923"/>
                  <a:pt x="729326" y="3958172"/>
                </a:cubicBezTo>
                <a:cubicBezTo>
                  <a:pt x="558750" y="3962421"/>
                  <a:pt x="320939" y="3874755"/>
                  <a:pt x="0" y="3958172"/>
                </a:cubicBezTo>
                <a:lnTo>
                  <a:pt x="0" y="3958172"/>
                </a:lnTo>
                <a:cubicBezTo>
                  <a:pt x="-6798" y="3822385"/>
                  <a:pt x="19360" y="3598652"/>
                  <a:pt x="0" y="3375444"/>
                </a:cubicBezTo>
                <a:cubicBezTo>
                  <a:pt x="-19360" y="3152236"/>
                  <a:pt x="61603" y="2993870"/>
                  <a:pt x="0" y="2858684"/>
                </a:cubicBezTo>
                <a:cubicBezTo>
                  <a:pt x="-61603" y="2723498"/>
                  <a:pt x="36481" y="2570831"/>
                  <a:pt x="0" y="2308941"/>
                </a:cubicBezTo>
                <a:cubicBezTo>
                  <a:pt x="-36481" y="2047051"/>
                  <a:pt x="6598" y="1879610"/>
                  <a:pt x="0" y="1726212"/>
                </a:cubicBezTo>
                <a:cubicBezTo>
                  <a:pt x="-6598" y="1572814"/>
                  <a:pt x="9926" y="1449798"/>
                  <a:pt x="0" y="1275422"/>
                </a:cubicBezTo>
                <a:cubicBezTo>
                  <a:pt x="-9926" y="1101046"/>
                  <a:pt x="51893" y="928591"/>
                  <a:pt x="0" y="659709"/>
                </a:cubicBezTo>
                <a:cubicBezTo>
                  <a:pt x="14170" y="274498"/>
                  <a:pt x="254895" y="94161"/>
                  <a:pt x="659709"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تضخم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معامل انكماش الناتج المحلي  هو مقياس لمدى التغير في الناتج المحلي الإجمالي بناء على التغير في الأسعار..</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موشر فعال جدًا في قياس التضخم..</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بل ويعتقد بعض الاقتصاديين بتفوقه على مؤشر أسعار المستهلك..</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وذلك لأنه لا يعتمد على كل ما تم إنتاجه داخل حدود الدولة.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ct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يصدر بصورة ربع سنوية </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من خلال مكتب التحليلات الاقتصادية بوزارة التجارة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957038889"/>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Free Statistics Diagram illustration and picture">
            <a:extLst>
              <a:ext uri="{FF2B5EF4-FFF2-40B4-BE49-F238E27FC236}">
                <a16:creationId xmlns:a16="http://schemas.microsoft.com/office/drawing/2014/main" id="{2C5CEB9C-9C87-08C4-32A4-2B0CFC44B9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52" y="1723644"/>
            <a:ext cx="3712323" cy="26218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21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solidFill>
                  <a:srgbClr val="FF0000"/>
                </a:solidFill>
                <a:latin typeface="Calibri" panose="020F0502020204030204" pitchFamily="34" charset="0"/>
                <a:ea typeface="SimSun" panose="02010600030101010101" pitchFamily="2" charset="-122"/>
                <a:cs typeface="Arial" panose="020B0604020202020204" pitchFamily="34" charset="0"/>
              </a:rPr>
              <a:t>الميزان التجاري الأمريكي</a:t>
            </a:r>
            <a:r>
              <a:rPr lang="en-US" dirty="0">
                <a:solidFill>
                  <a:srgbClr val="FF0000"/>
                </a:solidFill>
                <a:latin typeface="Calibri" panose="020F0502020204030204" pitchFamily="34" charset="0"/>
                <a:ea typeface="SimSun" panose="02010600030101010101" pitchFamily="2" charset="-122"/>
                <a:cs typeface="Arial" panose="020B0604020202020204" pitchFamily="34" charset="0"/>
              </a:rPr>
              <a:t> </a:t>
            </a:r>
            <a:r>
              <a:rPr lang="en-US" dirty="0"/>
              <a:t>The US trade balance</a:t>
            </a:r>
            <a:r>
              <a:rPr lang="ar-DZ" dirty="0">
                <a:solidFill>
                  <a:srgbClr val="FF0000"/>
                </a:solidFill>
                <a:latin typeface="Calibri" panose="020F0502020204030204" pitchFamily="34" charset="0"/>
                <a:ea typeface="SimSun" panose="02010600030101010101" pitchFamily="2" charset="-122"/>
                <a:cs typeface="Arial" panose="020B0604020202020204" pitchFamily="34" charset="0"/>
              </a:rPr>
              <a:t> </a:t>
            </a:r>
            <a:endParaRPr lang="en-US"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62953" y="5899629"/>
            <a:ext cx="1142245" cy="669925"/>
          </a:xfrm>
        </p:spPr>
        <p:txBody>
          <a:bodyPr/>
          <a:lstStyle/>
          <a:p>
            <a:r>
              <a:rPr lang="ar-EG" sz="6000" dirty="0">
                <a:solidFill>
                  <a:schemeClr val="tx1"/>
                </a:solidFill>
              </a:rPr>
              <a:t>11</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250353"/>
            <a:ext cx="5828158" cy="5319201"/>
          </a:xfrm>
          <a:custGeom>
            <a:avLst/>
            <a:gdLst>
              <a:gd name="connsiteX0" fmla="*/ 886551 w 5828158"/>
              <a:gd name="connsiteY0" fmla="*/ 0 h 5319201"/>
              <a:gd name="connsiteX1" fmla="*/ 1485035 w 5828158"/>
              <a:gd name="connsiteY1" fmla="*/ 0 h 5319201"/>
              <a:gd name="connsiteX2" fmla="*/ 2132934 w 5828158"/>
              <a:gd name="connsiteY2" fmla="*/ 0 h 5319201"/>
              <a:gd name="connsiteX3" fmla="*/ 2780834 w 5828158"/>
              <a:gd name="connsiteY3" fmla="*/ 0 h 5319201"/>
              <a:gd name="connsiteX4" fmla="*/ 3231069 w 5828158"/>
              <a:gd name="connsiteY4" fmla="*/ 0 h 5319201"/>
              <a:gd name="connsiteX5" fmla="*/ 3878969 w 5828158"/>
              <a:gd name="connsiteY5" fmla="*/ 0 h 5319201"/>
              <a:gd name="connsiteX6" fmla="*/ 4378620 w 5828158"/>
              <a:gd name="connsiteY6" fmla="*/ 0 h 5319201"/>
              <a:gd name="connsiteX7" fmla="*/ 5026520 w 5828158"/>
              <a:gd name="connsiteY7" fmla="*/ 0 h 5319201"/>
              <a:gd name="connsiteX8" fmla="*/ 5828158 w 5828158"/>
              <a:gd name="connsiteY8" fmla="*/ 0 h 5319201"/>
              <a:gd name="connsiteX9" fmla="*/ 5828158 w 5828158"/>
              <a:gd name="connsiteY9" fmla="*/ 0 h 5319201"/>
              <a:gd name="connsiteX10" fmla="*/ 5828158 w 5828158"/>
              <a:gd name="connsiteY10" fmla="*/ 554081 h 5319201"/>
              <a:gd name="connsiteX11" fmla="*/ 5828158 w 5828158"/>
              <a:gd name="connsiteY11" fmla="*/ 1063836 h 5319201"/>
              <a:gd name="connsiteX12" fmla="*/ 5828158 w 5828158"/>
              <a:gd name="connsiteY12" fmla="*/ 1484938 h 5319201"/>
              <a:gd name="connsiteX13" fmla="*/ 5828158 w 5828158"/>
              <a:gd name="connsiteY13" fmla="*/ 1906039 h 5319201"/>
              <a:gd name="connsiteX14" fmla="*/ 5828158 w 5828158"/>
              <a:gd name="connsiteY14" fmla="*/ 2460121 h 5319201"/>
              <a:gd name="connsiteX15" fmla="*/ 5828158 w 5828158"/>
              <a:gd name="connsiteY15" fmla="*/ 2925549 h 5319201"/>
              <a:gd name="connsiteX16" fmla="*/ 5828158 w 5828158"/>
              <a:gd name="connsiteY16" fmla="*/ 3523957 h 5319201"/>
              <a:gd name="connsiteX17" fmla="*/ 5828158 w 5828158"/>
              <a:gd name="connsiteY17" fmla="*/ 4432650 h 5319201"/>
              <a:gd name="connsiteX18" fmla="*/ 4941607 w 5828158"/>
              <a:gd name="connsiteY18" fmla="*/ 5319201 h 5319201"/>
              <a:gd name="connsiteX19" fmla="*/ 4491372 w 5828158"/>
              <a:gd name="connsiteY19" fmla="*/ 5319201 h 5319201"/>
              <a:gd name="connsiteX20" fmla="*/ 3892888 w 5828158"/>
              <a:gd name="connsiteY20" fmla="*/ 5319201 h 5319201"/>
              <a:gd name="connsiteX21" fmla="*/ 3442653 w 5828158"/>
              <a:gd name="connsiteY21" fmla="*/ 5319201 h 5319201"/>
              <a:gd name="connsiteX22" fmla="*/ 2943002 w 5828158"/>
              <a:gd name="connsiteY22" fmla="*/ 5319201 h 5319201"/>
              <a:gd name="connsiteX23" fmla="*/ 2295102 w 5828158"/>
              <a:gd name="connsiteY23" fmla="*/ 5319201 h 5319201"/>
              <a:gd name="connsiteX24" fmla="*/ 1894283 w 5828158"/>
              <a:gd name="connsiteY24" fmla="*/ 5319201 h 5319201"/>
              <a:gd name="connsiteX25" fmla="*/ 1394631 w 5828158"/>
              <a:gd name="connsiteY25" fmla="*/ 5319201 h 5319201"/>
              <a:gd name="connsiteX26" fmla="*/ 845564 w 5828158"/>
              <a:gd name="connsiteY26" fmla="*/ 5319201 h 5319201"/>
              <a:gd name="connsiteX27" fmla="*/ 0 w 5828158"/>
              <a:gd name="connsiteY27" fmla="*/ 5319201 h 5319201"/>
              <a:gd name="connsiteX28" fmla="*/ 0 w 5828158"/>
              <a:gd name="connsiteY28" fmla="*/ 5319201 h 5319201"/>
              <a:gd name="connsiteX29" fmla="*/ 0 w 5828158"/>
              <a:gd name="connsiteY29" fmla="*/ 4853773 h 5319201"/>
              <a:gd name="connsiteX30" fmla="*/ 0 w 5828158"/>
              <a:gd name="connsiteY30" fmla="*/ 4255365 h 5319201"/>
              <a:gd name="connsiteX31" fmla="*/ 0 w 5828158"/>
              <a:gd name="connsiteY31" fmla="*/ 3701284 h 5319201"/>
              <a:gd name="connsiteX32" fmla="*/ 0 w 5828158"/>
              <a:gd name="connsiteY32" fmla="*/ 3280182 h 5319201"/>
              <a:gd name="connsiteX33" fmla="*/ 0 w 5828158"/>
              <a:gd name="connsiteY33" fmla="*/ 2637448 h 5319201"/>
              <a:gd name="connsiteX34" fmla="*/ 0 w 5828158"/>
              <a:gd name="connsiteY34" fmla="*/ 2083367 h 5319201"/>
              <a:gd name="connsiteX35" fmla="*/ 0 w 5828158"/>
              <a:gd name="connsiteY35" fmla="*/ 1573612 h 5319201"/>
              <a:gd name="connsiteX36" fmla="*/ 0 w 5828158"/>
              <a:gd name="connsiteY36" fmla="*/ 886551 h 5319201"/>
              <a:gd name="connsiteX37" fmla="*/ 886551 w 5828158"/>
              <a:gd name="connsiteY37" fmla="*/ 0 h 53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8158" h="5319201" fill="none" extrusionOk="0">
                <a:moveTo>
                  <a:pt x="886551" y="0"/>
                </a:moveTo>
                <a:cubicBezTo>
                  <a:pt x="1038532" y="-21900"/>
                  <a:pt x="1225130" y="30095"/>
                  <a:pt x="1485035" y="0"/>
                </a:cubicBezTo>
                <a:cubicBezTo>
                  <a:pt x="1744940" y="-30095"/>
                  <a:pt x="1843352" y="60274"/>
                  <a:pt x="2132934" y="0"/>
                </a:cubicBezTo>
                <a:cubicBezTo>
                  <a:pt x="2422516" y="-60274"/>
                  <a:pt x="2460672" y="70395"/>
                  <a:pt x="2780834" y="0"/>
                </a:cubicBezTo>
                <a:cubicBezTo>
                  <a:pt x="3100996" y="-70395"/>
                  <a:pt x="3039830" y="15436"/>
                  <a:pt x="3231069" y="0"/>
                </a:cubicBezTo>
                <a:cubicBezTo>
                  <a:pt x="3422308" y="-15436"/>
                  <a:pt x="3735520" y="53390"/>
                  <a:pt x="3878969" y="0"/>
                </a:cubicBezTo>
                <a:cubicBezTo>
                  <a:pt x="4022418" y="-53390"/>
                  <a:pt x="4196770" y="9293"/>
                  <a:pt x="4378620" y="0"/>
                </a:cubicBezTo>
                <a:cubicBezTo>
                  <a:pt x="4560470" y="-9293"/>
                  <a:pt x="4734148" y="237"/>
                  <a:pt x="5026520" y="0"/>
                </a:cubicBezTo>
                <a:cubicBezTo>
                  <a:pt x="5318892" y="-237"/>
                  <a:pt x="5600401" y="81990"/>
                  <a:pt x="5828158" y="0"/>
                </a:cubicBezTo>
                <a:lnTo>
                  <a:pt x="5828158" y="0"/>
                </a:lnTo>
                <a:cubicBezTo>
                  <a:pt x="5832665" y="156152"/>
                  <a:pt x="5811989" y="291422"/>
                  <a:pt x="5828158" y="554081"/>
                </a:cubicBezTo>
                <a:cubicBezTo>
                  <a:pt x="5844327" y="816740"/>
                  <a:pt x="5810725" y="949486"/>
                  <a:pt x="5828158" y="1063836"/>
                </a:cubicBezTo>
                <a:cubicBezTo>
                  <a:pt x="5845591" y="1178186"/>
                  <a:pt x="5814829" y="1320548"/>
                  <a:pt x="5828158" y="1484938"/>
                </a:cubicBezTo>
                <a:cubicBezTo>
                  <a:pt x="5841487" y="1649328"/>
                  <a:pt x="5781156" y="1754598"/>
                  <a:pt x="5828158" y="1906039"/>
                </a:cubicBezTo>
                <a:cubicBezTo>
                  <a:pt x="5875160" y="2057480"/>
                  <a:pt x="5811038" y="2265619"/>
                  <a:pt x="5828158" y="2460121"/>
                </a:cubicBezTo>
                <a:cubicBezTo>
                  <a:pt x="5845278" y="2654623"/>
                  <a:pt x="5773636" y="2815784"/>
                  <a:pt x="5828158" y="2925549"/>
                </a:cubicBezTo>
                <a:cubicBezTo>
                  <a:pt x="5882680" y="3035314"/>
                  <a:pt x="5784496" y="3353569"/>
                  <a:pt x="5828158" y="3523957"/>
                </a:cubicBezTo>
                <a:cubicBezTo>
                  <a:pt x="5871820" y="3694345"/>
                  <a:pt x="5773108" y="4001117"/>
                  <a:pt x="5828158" y="4432650"/>
                </a:cubicBezTo>
                <a:cubicBezTo>
                  <a:pt x="5856776" y="4829225"/>
                  <a:pt x="5430090" y="5329950"/>
                  <a:pt x="4941607" y="5319201"/>
                </a:cubicBezTo>
                <a:cubicBezTo>
                  <a:pt x="4837757" y="5338085"/>
                  <a:pt x="4647055" y="5290487"/>
                  <a:pt x="4491372" y="5319201"/>
                </a:cubicBezTo>
                <a:cubicBezTo>
                  <a:pt x="4335689" y="5347915"/>
                  <a:pt x="4025634" y="5286583"/>
                  <a:pt x="3892888" y="5319201"/>
                </a:cubicBezTo>
                <a:cubicBezTo>
                  <a:pt x="3760142" y="5351819"/>
                  <a:pt x="3554998" y="5318337"/>
                  <a:pt x="3442653" y="5319201"/>
                </a:cubicBezTo>
                <a:cubicBezTo>
                  <a:pt x="3330309" y="5320065"/>
                  <a:pt x="3182857" y="5293023"/>
                  <a:pt x="2943002" y="5319201"/>
                </a:cubicBezTo>
                <a:cubicBezTo>
                  <a:pt x="2703147" y="5345379"/>
                  <a:pt x="2543072" y="5264191"/>
                  <a:pt x="2295102" y="5319201"/>
                </a:cubicBezTo>
                <a:cubicBezTo>
                  <a:pt x="2047132" y="5374211"/>
                  <a:pt x="2055175" y="5310613"/>
                  <a:pt x="1894283" y="5319201"/>
                </a:cubicBezTo>
                <a:cubicBezTo>
                  <a:pt x="1733391" y="5327789"/>
                  <a:pt x="1624241" y="5302619"/>
                  <a:pt x="1394631" y="5319201"/>
                </a:cubicBezTo>
                <a:cubicBezTo>
                  <a:pt x="1165021" y="5335783"/>
                  <a:pt x="1111149" y="5298284"/>
                  <a:pt x="845564" y="5319201"/>
                </a:cubicBezTo>
                <a:cubicBezTo>
                  <a:pt x="579979" y="5340118"/>
                  <a:pt x="221126" y="5268546"/>
                  <a:pt x="0" y="5319201"/>
                </a:cubicBezTo>
                <a:lnTo>
                  <a:pt x="0" y="5319201"/>
                </a:lnTo>
                <a:cubicBezTo>
                  <a:pt x="-5675" y="5149460"/>
                  <a:pt x="52278" y="5074075"/>
                  <a:pt x="0" y="4853773"/>
                </a:cubicBezTo>
                <a:cubicBezTo>
                  <a:pt x="-52278" y="4633471"/>
                  <a:pt x="31430" y="4418050"/>
                  <a:pt x="0" y="4255365"/>
                </a:cubicBezTo>
                <a:cubicBezTo>
                  <a:pt x="-31430" y="4092680"/>
                  <a:pt x="24092" y="3884515"/>
                  <a:pt x="0" y="3701284"/>
                </a:cubicBezTo>
                <a:cubicBezTo>
                  <a:pt x="-24092" y="3518053"/>
                  <a:pt x="34350" y="3388769"/>
                  <a:pt x="0" y="3280182"/>
                </a:cubicBezTo>
                <a:cubicBezTo>
                  <a:pt x="-34350" y="3171595"/>
                  <a:pt x="48881" y="2877794"/>
                  <a:pt x="0" y="2637448"/>
                </a:cubicBezTo>
                <a:cubicBezTo>
                  <a:pt x="-48881" y="2397102"/>
                  <a:pt x="25159" y="2229129"/>
                  <a:pt x="0" y="2083367"/>
                </a:cubicBezTo>
                <a:cubicBezTo>
                  <a:pt x="-25159" y="1937605"/>
                  <a:pt x="22413" y="1808064"/>
                  <a:pt x="0" y="1573612"/>
                </a:cubicBezTo>
                <a:cubicBezTo>
                  <a:pt x="-22413" y="1339161"/>
                  <a:pt x="12040" y="1097866"/>
                  <a:pt x="0" y="886551"/>
                </a:cubicBezTo>
                <a:cubicBezTo>
                  <a:pt x="30911" y="369274"/>
                  <a:pt x="343220" y="57900"/>
                  <a:pt x="886551" y="0"/>
                </a:cubicBezTo>
                <a:close/>
              </a:path>
              <a:path w="5828158" h="5319201" stroke="0" extrusionOk="0">
                <a:moveTo>
                  <a:pt x="886551" y="0"/>
                </a:moveTo>
                <a:cubicBezTo>
                  <a:pt x="1170255" y="-46069"/>
                  <a:pt x="1292337" y="17537"/>
                  <a:pt x="1534451" y="0"/>
                </a:cubicBezTo>
                <a:cubicBezTo>
                  <a:pt x="1776565" y="-17537"/>
                  <a:pt x="1841248" y="10190"/>
                  <a:pt x="1935270" y="0"/>
                </a:cubicBezTo>
                <a:cubicBezTo>
                  <a:pt x="2029292" y="-10190"/>
                  <a:pt x="2367112" y="39334"/>
                  <a:pt x="2583169" y="0"/>
                </a:cubicBezTo>
                <a:cubicBezTo>
                  <a:pt x="2799226" y="-39334"/>
                  <a:pt x="2975802" y="50588"/>
                  <a:pt x="3231069" y="0"/>
                </a:cubicBezTo>
                <a:cubicBezTo>
                  <a:pt x="3486336" y="-50588"/>
                  <a:pt x="3592091" y="33353"/>
                  <a:pt x="3780136" y="0"/>
                </a:cubicBezTo>
                <a:cubicBezTo>
                  <a:pt x="3968181" y="-33353"/>
                  <a:pt x="4148006" y="24486"/>
                  <a:pt x="4378620" y="0"/>
                </a:cubicBezTo>
                <a:cubicBezTo>
                  <a:pt x="4609234" y="-24486"/>
                  <a:pt x="4626662" y="14493"/>
                  <a:pt x="4828855" y="0"/>
                </a:cubicBezTo>
                <a:cubicBezTo>
                  <a:pt x="5031048" y="-14493"/>
                  <a:pt x="5489683" y="61228"/>
                  <a:pt x="5828158" y="0"/>
                </a:cubicBezTo>
                <a:lnTo>
                  <a:pt x="5828158" y="0"/>
                </a:lnTo>
                <a:cubicBezTo>
                  <a:pt x="5871955" y="209008"/>
                  <a:pt x="5798784" y="273004"/>
                  <a:pt x="5828158" y="509755"/>
                </a:cubicBezTo>
                <a:cubicBezTo>
                  <a:pt x="5857532" y="746506"/>
                  <a:pt x="5824405" y="779333"/>
                  <a:pt x="5828158" y="930857"/>
                </a:cubicBezTo>
                <a:cubicBezTo>
                  <a:pt x="5831911" y="1082381"/>
                  <a:pt x="5827473" y="1264092"/>
                  <a:pt x="5828158" y="1484938"/>
                </a:cubicBezTo>
                <a:cubicBezTo>
                  <a:pt x="5828843" y="1705784"/>
                  <a:pt x="5769840" y="1884675"/>
                  <a:pt x="5828158" y="1994693"/>
                </a:cubicBezTo>
                <a:cubicBezTo>
                  <a:pt x="5886476" y="2104712"/>
                  <a:pt x="5799759" y="2279164"/>
                  <a:pt x="5828158" y="2548774"/>
                </a:cubicBezTo>
                <a:cubicBezTo>
                  <a:pt x="5856557" y="2818384"/>
                  <a:pt x="5792206" y="3014259"/>
                  <a:pt x="5828158" y="3147182"/>
                </a:cubicBezTo>
                <a:cubicBezTo>
                  <a:pt x="5864110" y="3280105"/>
                  <a:pt x="5792610" y="3599973"/>
                  <a:pt x="5828158" y="3745589"/>
                </a:cubicBezTo>
                <a:cubicBezTo>
                  <a:pt x="5863706" y="3891205"/>
                  <a:pt x="5797868" y="4153824"/>
                  <a:pt x="5828158" y="4432650"/>
                </a:cubicBezTo>
                <a:cubicBezTo>
                  <a:pt x="5817190" y="4892935"/>
                  <a:pt x="5435054" y="5309503"/>
                  <a:pt x="4941607" y="5319201"/>
                </a:cubicBezTo>
                <a:cubicBezTo>
                  <a:pt x="4787816" y="5348277"/>
                  <a:pt x="4571394" y="5273223"/>
                  <a:pt x="4343123" y="5319201"/>
                </a:cubicBezTo>
                <a:cubicBezTo>
                  <a:pt x="4114852" y="5365179"/>
                  <a:pt x="4048970" y="5298515"/>
                  <a:pt x="3892888" y="5319201"/>
                </a:cubicBezTo>
                <a:cubicBezTo>
                  <a:pt x="3736807" y="5339887"/>
                  <a:pt x="3584751" y="5299954"/>
                  <a:pt x="3492069" y="5319201"/>
                </a:cubicBezTo>
                <a:cubicBezTo>
                  <a:pt x="3399387" y="5338448"/>
                  <a:pt x="3056632" y="5289964"/>
                  <a:pt x="2943002" y="5319201"/>
                </a:cubicBezTo>
                <a:cubicBezTo>
                  <a:pt x="2829372" y="5348438"/>
                  <a:pt x="2590420" y="5310975"/>
                  <a:pt x="2393934" y="5319201"/>
                </a:cubicBezTo>
                <a:cubicBezTo>
                  <a:pt x="2197448" y="5327427"/>
                  <a:pt x="2039843" y="5275637"/>
                  <a:pt x="1746034" y="5319201"/>
                </a:cubicBezTo>
                <a:cubicBezTo>
                  <a:pt x="1452225" y="5362765"/>
                  <a:pt x="1311446" y="5263677"/>
                  <a:pt x="1147551" y="5319201"/>
                </a:cubicBezTo>
                <a:cubicBezTo>
                  <a:pt x="983656" y="5374725"/>
                  <a:pt x="731016" y="5311805"/>
                  <a:pt x="549067" y="5319201"/>
                </a:cubicBezTo>
                <a:cubicBezTo>
                  <a:pt x="367118" y="5326597"/>
                  <a:pt x="187856" y="5312968"/>
                  <a:pt x="0" y="5319201"/>
                </a:cubicBezTo>
                <a:lnTo>
                  <a:pt x="0" y="5319201"/>
                </a:lnTo>
                <a:cubicBezTo>
                  <a:pt x="-21437" y="5230439"/>
                  <a:pt x="11721" y="5061268"/>
                  <a:pt x="0" y="4898099"/>
                </a:cubicBezTo>
                <a:cubicBezTo>
                  <a:pt x="-11721" y="4734930"/>
                  <a:pt x="11045" y="4566597"/>
                  <a:pt x="0" y="4299692"/>
                </a:cubicBezTo>
                <a:cubicBezTo>
                  <a:pt x="-11045" y="4032787"/>
                  <a:pt x="24288" y="3972623"/>
                  <a:pt x="0" y="3878590"/>
                </a:cubicBezTo>
                <a:cubicBezTo>
                  <a:pt x="-24288" y="3784557"/>
                  <a:pt x="21796" y="3632224"/>
                  <a:pt x="0" y="3457488"/>
                </a:cubicBezTo>
                <a:cubicBezTo>
                  <a:pt x="-21796" y="3282752"/>
                  <a:pt x="15665" y="3128718"/>
                  <a:pt x="0" y="2992060"/>
                </a:cubicBezTo>
                <a:cubicBezTo>
                  <a:pt x="-15665" y="2855402"/>
                  <a:pt x="28234" y="2655652"/>
                  <a:pt x="0" y="2437979"/>
                </a:cubicBezTo>
                <a:cubicBezTo>
                  <a:pt x="-28234" y="2220306"/>
                  <a:pt x="16984" y="2164490"/>
                  <a:pt x="0" y="1928224"/>
                </a:cubicBezTo>
                <a:cubicBezTo>
                  <a:pt x="-16984" y="1691959"/>
                  <a:pt x="97892" y="1231633"/>
                  <a:pt x="0" y="886551"/>
                </a:cubicBezTo>
                <a:cubicBezTo>
                  <a:pt x="25795" y="397529"/>
                  <a:pt x="370557" y="17961"/>
                  <a:pt x="886551"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ميزان المدفوعات (تجارة خارجية)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واحد من أهم المؤشرات الاقتصادية على الإطلاق..</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ويمثل الفارق بين الصادرات والوردات..</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فإذا كان حجم الواردات أكبر من الصادرات يسمى الناتج بالعجز التجاري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وإذا كان حجم الصادرات أكبر من الواردات يسمى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الناتج بالفاض التجاري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شهريا ولكنه يصدر بعد 40 يوما من نهاية الشهر.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ميزان المدفوعات (تجارة خارجية)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التحليل الاقتصادي بوزارة التجارة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3390291410"/>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US Trade Balance">
            <a:extLst>
              <a:ext uri="{FF2B5EF4-FFF2-40B4-BE49-F238E27FC236}">
                <a16:creationId xmlns:a16="http://schemas.microsoft.com/office/drawing/2014/main" id="{94123ECF-298E-ED3A-DDFA-04A9C0F01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436" y="1393691"/>
            <a:ext cx="3338732" cy="25040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7195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339"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309234" y="50379"/>
            <a:ext cx="2792804"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مؤشر أسعار المستهلك الأمريكي </a:t>
            </a:r>
            <a:endParaRPr lang="en-US"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2884143" y="118079"/>
            <a:ext cx="435788"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68174" y="5973115"/>
            <a:ext cx="1142245" cy="669925"/>
          </a:xfrm>
        </p:spPr>
        <p:txBody>
          <a:bodyPr/>
          <a:lstStyle/>
          <a:p>
            <a:r>
              <a:rPr lang="ar-EG" sz="6000" dirty="0">
                <a:solidFill>
                  <a:schemeClr val="tx1"/>
                </a:solidFill>
              </a:rPr>
              <a:t>12</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268980" y="210201"/>
            <a:ext cx="7012307" cy="3177651"/>
          </a:xfrm>
          <a:custGeom>
            <a:avLst/>
            <a:gdLst>
              <a:gd name="connsiteX0" fmla="*/ 529619 w 7012307"/>
              <a:gd name="connsiteY0" fmla="*/ 0 h 3177651"/>
              <a:gd name="connsiteX1" fmla="*/ 1183781 w 7012307"/>
              <a:gd name="connsiteY1" fmla="*/ 0 h 3177651"/>
              <a:gd name="connsiteX2" fmla="*/ 1708290 w 7012307"/>
              <a:gd name="connsiteY2" fmla="*/ 0 h 3177651"/>
              <a:gd name="connsiteX3" fmla="*/ 2427279 w 7012307"/>
              <a:gd name="connsiteY3" fmla="*/ 0 h 3177651"/>
              <a:gd name="connsiteX4" fmla="*/ 3146268 w 7012307"/>
              <a:gd name="connsiteY4" fmla="*/ 0 h 3177651"/>
              <a:gd name="connsiteX5" fmla="*/ 3865257 w 7012307"/>
              <a:gd name="connsiteY5" fmla="*/ 0 h 3177651"/>
              <a:gd name="connsiteX6" fmla="*/ 4324938 w 7012307"/>
              <a:gd name="connsiteY6" fmla="*/ 0 h 3177651"/>
              <a:gd name="connsiteX7" fmla="*/ 5043927 w 7012307"/>
              <a:gd name="connsiteY7" fmla="*/ 0 h 3177651"/>
              <a:gd name="connsiteX8" fmla="*/ 5568436 w 7012307"/>
              <a:gd name="connsiteY8" fmla="*/ 0 h 3177651"/>
              <a:gd name="connsiteX9" fmla="*/ 6287425 w 7012307"/>
              <a:gd name="connsiteY9" fmla="*/ 0 h 3177651"/>
              <a:gd name="connsiteX10" fmla="*/ 7012307 w 7012307"/>
              <a:gd name="connsiteY10" fmla="*/ 0 h 3177651"/>
              <a:gd name="connsiteX11" fmla="*/ 7012307 w 7012307"/>
              <a:gd name="connsiteY11" fmla="*/ 0 h 3177651"/>
              <a:gd name="connsiteX12" fmla="*/ 7012307 w 7012307"/>
              <a:gd name="connsiteY12" fmla="*/ 529606 h 3177651"/>
              <a:gd name="connsiteX13" fmla="*/ 7012307 w 7012307"/>
              <a:gd name="connsiteY13" fmla="*/ 1032732 h 3177651"/>
              <a:gd name="connsiteX14" fmla="*/ 7012307 w 7012307"/>
              <a:gd name="connsiteY14" fmla="*/ 1482898 h 3177651"/>
              <a:gd name="connsiteX15" fmla="*/ 7012307 w 7012307"/>
              <a:gd name="connsiteY15" fmla="*/ 1933063 h 3177651"/>
              <a:gd name="connsiteX16" fmla="*/ 7012307 w 7012307"/>
              <a:gd name="connsiteY16" fmla="*/ 2648032 h 3177651"/>
              <a:gd name="connsiteX17" fmla="*/ 6482688 w 7012307"/>
              <a:gd name="connsiteY17" fmla="*/ 3177651 h 3177651"/>
              <a:gd name="connsiteX18" fmla="*/ 5893353 w 7012307"/>
              <a:gd name="connsiteY18" fmla="*/ 3177651 h 3177651"/>
              <a:gd name="connsiteX19" fmla="*/ 5239191 w 7012307"/>
              <a:gd name="connsiteY19" fmla="*/ 3177651 h 3177651"/>
              <a:gd name="connsiteX20" fmla="*/ 4714682 w 7012307"/>
              <a:gd name="connsiteY20" fmla="*/ 3177651 h 3177651"/>
              <a:gd name="connsiteX21" fmla="*/ 4319828 w 7012307"/>
              <a:gd name="connsiteY21" fmla="*/ 3177651 h 3177651"/>
              <a:gd name="connsiteX22" fmla="*/ 3665665 w 7012307"/>
              <a:gd name="connsiteY22" fmla="*/ 3177651 h 3177651"/>
              <a:gd name="connsiteX23" fmla="*/ 3205984 w 7012307"/>
              <a:gd name="connsiteY23" fmla="*/ 3177651 h 3177651"/>
              <a:gd name="connsiteX24" fmla="*/ 2681475 w 7012307"/>
              <a:gd name="connsiteY24" fmla="*/ 3177651 h 3177651"/>
              <a:gd name="connsiteX25" fmla="*/ 1962486 w 7012307"/>
              <a:gd name="connsiteY25" fmla="*/ 3177651 h 3177651"/>
              <a:gd name="connsiteX26" fmla="*/ 1567632 w 7012307"/>
              <a:gd name="connsiteY26" fmla="*/ 3177651 h 3177651"/>
              <a:gd name="connsiteX27" fmla="*/ 1043123 w 7012307"/>
              <a:gd name="connsiteY27" fmla="*/ 3177651 h 3177651"/>
              <a:gd name="connsiteX28" fmla="*/ 0 w 7012307"/>
              <a:gd name="connsiteY28" fmla="*/ 3177651 h 3177651"/>
              <a:gd name="connsiteX29" fmla="*/ 0 w 7012307"/>
              <a:gd name="connsiteY29" fmla="*/ 3177651 h 3177651"/>
              <a:gd name="connsiteX30" fmla="*/ 0 w 7012307"/>
              <a:gd name="connsiteY30" fmla="*/ 2621564 h 3177651"/>
              <a:gd name="connsiteX31" fmla="*/ 0 w 7012307"/>
              <a:gd name="connsiteY31" fmla="*/ 2091958 h 3177651"/>
              <a:gd name="connsiteX32" fmla="*/ 0 w 7012307"/>
              <a:gd name="connsiteY32" fmla="*/ 1535871 h 3177651"/>
              <a:gd name="connsiteX33" fmla="*/ 0 w 7012307"/>
              <a:gd name="connsiteY33" fmla="*/ 1006265 h 3177651"/>
              <a:gd name="connsiteX34" fmla="*/ 0 w 7012307"/>
              <a:gd name="connsiteY34" fmla="*/ 529619 h 3177651"/>
              <a:gd name="connsiteX35" fmla="*/ 529619 w 7012307"/>
              <a:gd name="connsiteY35" fmla="*/ 0 h 317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12307" h="3177651" fill="none" extrusionOk="0">
                <a:moveTo>
                  <a:pt x="529619" y="0"/>
                </a:moveTo>
                <a:cubicBezTo>
                  <a:pt x="704514" y="-13014"/>
                  <a:pt x="862866" y="36902"/>
                  <a:pt x="1183781" y="0"/>
                </a:cubicBezTo>
                <a:cubicBezTo>
                  <a:pt x="1504696" y="-36902"/>
                  <a:pt x="1571752" y="21993"/>
                  <a:pt x="1708290" y="0"/>
                </a:cubicBezTo>
                <a:cubicBezTo>
                  <a:pt x="1844828" y="-21993"/>
                  <a:pt x="2093246" y="3423"/>
                  <a:pt x="2427279" y="0"/>
                </a:cubicBezTo>
                <a:cubicBezTo>
                  <a:pt x="2761312" y="-3423"/>
                  <a:pt x="2900134" y="32322"/>
                  <a:pt x="3146268" y="0"/>
                </a:cubicBezTo>
                <a:cubicBezTo>
                  <a:pt x="3392402" y="-32322"/>
                  <a:pt x="3596195" y="2296"/>
                  <a:pt x="3865257" y="0"/>
                </a:cubicBezTo>
                <a:cubicBezTo>
                  <a:pt x="4134319" y="-2296"/>
                  <a:pt x="4140480" y="41554"/>
                  <a:pt x="4324938" y="0"/>
                </a:cubicBezTo>
                <a:cubicBezTo>
                  <a:pt x="4509396" y="-41554"/>
                  <a:pt x="4745880" y="1672"/>
                  <a:pt x="5043927" y="0"/>
                </a:cubicBezTo>
                <a:cubicBezTo>
                  <a:pt x="5341974" y="-1672"/>
                  <a:pt x="5398156" y="7276"/>
                  <a:pt x="5568436" y="0"/>
                </a:cubicBezTo>
                <a:cubicBezTo>
                  <a:pt x="5738716" y="-7276"/>
                  <a:pt x="6114637" y="6604"/>
                  <a:pt x="6287425" y="0"/>
                </a:cubicBezTo>
                <a:cubicBezTo>
                  <a:pt x="6460213" y="-6604"/>
                  <a:pt x="6769766" y="80435"/>
                  <a:pt x="7012307" y="0"/>
                </a:cubicBezTo>
                <a:lnTo>
                  <a:pt x="7012307" y="0"/>
                </a:lnTo>
                <a:cubicBezTo>
                  <a:pt x="7066483" y="209837"/>
                  <a:pt x="6969501" y="312489"/>
                  <a:pt x="7012307" y="529606"/>
                </a:cubicBezTo>
                <a:cubicBezTo>
                  <a:pt x="7055113" y="746723"/>
                  <a:pt x="6965891" y="880348"/>
                  <a:pt x="7012307" y="1032732"/>
                </a:cubicBezTo>
                <a:cubicBezTo>
                  <a:pt x="7058723" y="1185116"/>
                  <a:pt x="6967950" y="1334633"/>
                  <a:pt x="7012307" y="1482898"/>
                </a:cubicBezTo>
                <a:cubicBezTo>
                  <a:pt x="7056664" y="1631163"/>
                  <a:pt x="7001104" y="1735034"/>
                  <a:pt x="7012307" y="1933063"/>
                </a:cubicBezTo>
                <a:cubicBezTo>
                  <a:pt x="7023510" y="2131093"/>
                  <a:pt x="7006532" y="2308879"/>
                  <a:pt x="7012307" y="2648032"/>
                </a:cubicBezTo>
                <a:cubicBezTo>
                  <a:pt x="7047496" y="2949858"/>
                  <a:pt x="6799473" y="3155507"/>
                  <a:pt x="6482688" y="3177651"/>
                </a:cubicBezTo>
                <a:cubicBezTo>
                  <a:pt x="6245167" y="3205893"/>
                  <a:pt x="6153695" y="3173824"/>
                  <a:pt x="5893353" y="3177651"/>
                </a:cubicBezTo>
                <a:cubicBezTo>
                  <a:pt x="5633012" y="3181478"/>
                  <a:pt x="5459544" y="3125367"/>
                  <a:pt x="5239191" y="3177651"/>
                </a:cubicBezTo>
                <a:cubicBezTo>
                  <a:pt x="5018838" y="3229935"/>
                  <a:pt x="4910681" y="3146418"/>
                  <a:pt x="4714682" y="3177651"/>
                </a:cubicBezTo>
                <a:cubicBezTo>
                  <a:pt x="4518683" y="3208884"/>
                  <a:pt x="4494490" y="3168605"/>
                  <a:pt x="4319828" y="3177651"/>
                </a:cubicBezTo>
                <a:cubicBezTo>
                  <a:pt x="4145166" y="3186697"/>
                  <a:pt x="3840895" y="3177478"/>
                  <a:pt x="3665665" y="3177651"/>
                </a:cubicBezTo>
                <a:cubicBezTo>
                  <a:pt x="3490435" y="3177824"/>
                  <a:pt x="3312215" y="3137665"/>
                  <a:pt x="3205984" y="3177651"/>
                </a:cubicBezTo>
                <a:cubicBezTo>
                  <a:pt x="3099753" y="3217637"/>
                  <a:pt x="2934941" y="3171025"/>
                  <a:pt x="2681475" y="3177651"/>
                </a:cubicBezTo>
                <a:cubicBezTo>
                  <a:pt x="2428009" y="3184277"/>
                  <a:pt x="2130296" y="3158547"/>
                  <a:pt x="1962486" y="3177651"/>
                </a:cubicBezTo>
                <a:cubicBezTo>
                  <a:pt x="1794676" y="3196755"/>
                  <a:pt x="1708832" y="3149059"/>
                  <a:pt x="1567632" y="3177651"/>
                </a:cubicBezTo>
                <a:cubicBezTo>
                  <a:pt x="1426432" y="3206243"/>
                  <a:pt x="1279116" y="3145071"/>
                  <a:pt x="1043123" y="3177651"/>
                </a:cubicBezTo>
                <a:cubicBezTo>
                  <a:pt x="807130" y="3210231"/>
                  <a:pt x="232946" y="3133871"/>
                  <a:pt x="0" y="3177651"/>
                </a:cubicBezTo>
                <a:lnTo>
                  <a:pt x="0" y="3177651"/>
                </a:lnTo>
                <a:cubicBezTo>
                  <a:pt x="-26039" y="2917777"/>
                  <a:pt x="16360" y="2826811"/>
                  <a:pt x="0" y="2621564"/>
                </a:cubicBezTo>
                <a:cubicBezTo>
                  <a:pt x="-16360" y="2416317"/>
                  <a:pt x="24938" y="2339650"/>
                  <a:pt x="0" y="2091958"/>
                </a:cubicBezTo>
                <a:cubicBezTo>
                  <a:pt x="-24938" y="1844266"/>
                  <a:pt x="53668" y="1700100"/>
                  <a:pt x="0" y="1535871"/>
                </a:cubicBezTo>
                <a:cubicBezTo>
                  <a:pt x="-53668" y="1371642"/>
                  <a:pt x="41493" y="1193172"/>
                  <a:pt x="0" y="1006265"/>
                </a:cubicBezTo>
                <a:cubicBezTo>
                  <a:pt x="-41493" y="819358"/>
                  <a:pt x="43350" y="677654"/>
                  <a:pt x="0" y="529619"/>
                </a:cubicBezTo>
                <a:cubicBezTo>
                  <a:pt x="-15489" y="243314"/>
                  <a:pt x="218785" y="13071"/>
                  <a:pt x="529619" y="0"/>
                </a:cubicBezTo>
                <a:close/>
              </a:path>
              <a:path w="7012307" h="3177651" stroke="0" extrusionOk="0">
                <a:moveTo>
                  <a:pt x="529619" y="0"/>
                </a:moveTo>
                <a:cubicBezTo>
                  <a:pt x="719559" y="-75815"/>
                  <a:pt x="1072812" y="78101"/>
                  <a:pt x="1248608" y="0"/>
                </a:cubicBezTo>
                <a:cubicBezTo>
                  <a:pt x="1424404" y="-78101"/>
                  <a:pt x="1489282" y="13177"/>
                  <a:pt x="1643463" y="0"/>
                </a:cubicBezTo>
                <a:cubicBezTo>
                  <a:pt x="1797644" y="-13177"/>
                  <a:pt x="2039518" y="1139"/>
                  <a:pt x="2362452" y="0"/>
                </a:cubicBezTo>
                <a:cubicBezTo>
                  <a:pt x="2685386" y="-1139"/>
                  <a:pt x="2901660" y="15380"/>
                  <a:pt x="3081441" y="0"/>
                </a:cubicBezTo>
                <a:cubicBezTo>
                  <a:pt x="3261222" y="-15380"/>
                  <a:pt x="3406018" y="17353"/>
                  <a:pt x="3670776" y="0"/>
                </a:cubicBezTo>
                <a:cubicBezTo>
                  <a:pt x="3935535" y="-17353"/>
                  <a:pt x="4085266" y="77137"/>
                  <a:pt x="4324938" y="0"/>
                </a:cubicBezTo>
                <a:cubicBezTo>
                  <a:pt x="4564610" y="-77137"/>
                  <a:pt x="4689670" y="24277"/>
                  <a:pt x="4784620" y="0"/>
                </a:cubicBezTo>
                <a:cubicBezTo>
                  <a:pt x="4879570" y="-24277"/>
                  <a:pt x="5277811" y="34385"/>
                  <a:pt x="5503609" y="0"/>
                </a:cubicBezTo>
                <a:cubicBezTo>
                  <a:pt x="5729407" y="-34385"/>
                  <a:pt x="5784148" y="11228"/>
                  <a:pt x="6028117" y="0"/>
                </a:cubicBezTo>
                <a:cubicBezTo>
                  <a:pt x="6272086" y="-11228"/>
                  <a:pt x="6263380" y="31254"/>
                  <a:pt x="6487799" y="0"/>
                </a:cubicBezTo>
                <a:cubicBezTo>
                  <a:pt x="6712218" y="-31254"/>
                  <a:pt x="6870577" y="3544"/>
                  <a:pt x="7012307" y="0"/>
                </a:cubicBezTo>
                <a:lnTo>
                  <a:pt x="7012307" y="0"/>
                </a:lnTo>
                <a:cubicBezTo>
                  <a:pt x="7075937" y="146257"/>
                  <a:pt x="6945785" y="405343"/>
                  <a:pt x="7012307" y="582567"/>
                </a:cubicBezTo>
                <a:cubicBezTo>
                  <a:pt x="7078829" y="759791"/>
                  <a:pt x="6977761" y="863202"/>
                  <a:pt x="7012307" y="1112173"/>
                </a:cubicBezTo>
                <a:cubicBezTo>
                  <a:pt x="7046853" y="1361144"/>
                  <a:pt x="6960988" y="1411969"/>
                  <a:pt x="7012307" y="1668260"/>
                </a:cubicBezTo>
                <a:cubicBezTo>
                  <a:pt x="7063626" y="1924551"/>
                  <a:pt x="6920610" y="2196269"/>
                  <a:pt x="7012307" y="2648032"/>
                </a:cubicBezTo>
                <a:cubicBezTo>
                  <a:pt x="7071561" y="2885077"/>
                  <a:pt x="6788254" y="3164262"/>
                  <a:pt x="6482688" y="3177651"/>
                </a:cubicBezTo>
                <a:cubicBezTo>
                  <a:pt x="6250983" y="3195330"/>
                  <a:pt x="6211927" y="3126328"/>
                  <a:pt x="5958180" y="3177651"/>
                </a:cubicBezTo>
                <a:cubicBezTo>
                  <a:pt x="5704433" y="3228974"/>
                  <a:pt x="5505133" y="3165840"/>
                  <a:pt x="5304017" y="3177651"/>
                </a:cubicBezTo>
                <a:cubicBezTo>
                  <a:pt x="5102901" y="3189462"/>
                  <a:pt x="4937337" y="3125346"/>
                  <a:pt x="4844336" y="3177651"/>
                </a:cubicBezTo>
                <a:cubicBezTo>
                  <a:pt x="4751335" y="3229956"/>
                  <a:pt x="4642910" y="3173101"/>
                  <a:pt x="4449481" y="3177651"/>
                </a:cubicBezTo>
                <a:cubicBezTo>
                  <a:pt x="4256052" y="3182201"/>
                  <a:pt x="4151375" y="3119546"/>
                  <a:pt x="3860146" y="3177651"/>
                </a:cubicBezTo>
                <a:cubicBezTo>
                  <a:pt x="3568917" y="3235756"/>
                  <a:pt x="3562543" y="3116451"/>
                  <a:pt x="3270811" y="3177651"/>
                </a:cubicBezTo>
                <a:cubicBezTo>
                  <a:pt x="2979079" y="3238851"/>
                  <a:pt x="2814039" y="3115580"/>
                  <a:pt x="2551822" y="3177651"/>
                </a:cubicBezTo>
                <a:cubicBezTo>
                  <a:pt x="2289605" y="3239722"/>
                  <a:pt x="2216948" y="3113195"/>
                  <a:pt x="1897660" y="3177651"/>
                </a:cubicBezTo>
                <a:cubicBezTo>
                  <a:pt x="1578372" y="3242107"/>
                  <a:pt x="1430227" y="3173667"/>
                  <a:pt x="1243497" y="3177651"/>
                </a:cubicBezTo>
                <a:cubicBezTo>
                  <a:pt x="1056767" y="3181635"/>
                  <a:pt x="952212" y="3152234"/>
                  <a:pt x="848643" y="3177651"/>
                </a:cubicBezTo>
                <a:cubicBezTo>
                  <a:pt x="745074" y="3203068"/>
                  <a:pt x="292527" y="3080396"/>
                  <a:pt x="0" y="3177651"/>
                </a:cubicBezTo>
                <a:lnTo>
                  <a:pt x="0" y="3177651"/>
                </a:lnTo>
                <a:cubicBezTo>
                  <a:pt x="-10748" y="3031723"/>
                  <a:pt x="44871" y="2852929"/>
                  <a:pt x="0" y="2674525"/>
                </a:cubicBezTo>
                <a:cubicBezTo>
                  <a:pt x="-44871" y="2496121"/>
                  <a:pt x="23139" y="2325111"/>
                  <a:pt x="0" y="2224359"/>
                </a:cubicBezTo>
                <a:cubicBezTo>
                  <a:pt x="-23139" y="2123607"/>
                  <a:pt x="49725" y="1872417"/>
                  <a:pt x="0" y="1774194"/>
                </a:cubicBezTo>
                <a:cubicBezTo>
                  <a:pt x="-49725" y="1675971"/>
                  <a:pt x="37194" y="1465110"/>
                  <a:pt x="0" y="1297548"/>
                </a:cubicBezTo>
                <a:cubicBezTo>
                  <a:pt x="-37194" y="1129986"/>
                  <a:pt x="1329" y="685571"/>
                  <a:pt x="0" y="529619"/>
                </a:cubicBezTo>
                <a:cubicBezTo>
                  <a:pt x="-539" y="226674"/>
                  <a:pt x="287058" y="50902"/>
                  <a:pt x="529619"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مؤشر تضخم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واحد من أفضل مؤشرات قياس التضخم</a:t>
            </a:r>
            <a:r>
              <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a:t>
            </a: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ويقيس المؤشر متوسط أسعار لسلة تحتوي على خليط من أسعار السلع الغذائية والمنازل والملابس والمواصلات والعناية الطبيعة وخدمات الترفيه وغيرها، لذلك يطلق علية أيضا موشر تكلفة المعيشة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a:t>
            </a: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بصورة شهرية ولكنه يصدر بعد 15 يوم من نهاية الشهر .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من خلال مكتب إحصاءات العمل بوزارة القوى العاملة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3211822341"/>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Consumer Price Index (CPI) Beats Forecasts, Gaining 0.4% in August and ...">
            <a:extLst>
              <a:ext uri="{FF2B5EF4-FFF2-40B4-BE49-F238E27FC236}">
                <a16:creationId xmlns:a16="http://schemas.microsoft.com/office/drawing/2014/main" id="{D5932500-DFD3-F8EA-800A-D3783CBB6C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071" y="1173228"/>
            <a:ext cx="2876966" cy="1614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Diagonal Corners Rounded 8">
            <a:extLst>
              <a:ext uri="{FF2B5EF4-FFF2-40B4-BE49-F238E27FC236}">
                <a16:creationId xmlns:a16="http://schemas.microsoft.com/office/drawing/2014/main" id="{143CF071-EC12-7BB1-4AA1-178D57AC6D85}"/>
              </a:ext>
            </a:extLst>
          </p:cNvPr>
          <p:cNvSpPr/>
          <p:nvPr/>
        </p:nvSpPr>
        <p:spPr>
          <a:xfrm>
            <a:off x="3268980" y="3470150"/>
            <a:ext cx="7164707" cy="2837928"/>
          </a:xfrm>
          <a:custGeom>
            <a:avLst/>
            <a:gdLst>
              <a:gd name="connsiteX0" fmla="*/ 472997 w 7164707"/>
              <a:gd name="connsiteY0" fmla="*/ 0 h 2837928"/>
              <a:gd name="connsiteX1" fmla="*/ 896805 w 7164707"/>
              <a:gd name="connsiteY1" fmla="*/ 0 h 2837928"/>
              <a:gd name="connsiteX2" fmla="*/ 1588282 w 7164707"/>
              <a:gd name="connsiteY2" fmla="*/ 0 h 2837928"/>
              <a:gd name="connsiteX3" fmla="*/ 2279759 w 7164707"/>
              <a:gd name="connsiteY3" fmla="*/ 0 h 2837928"/>
              <a:gd name="connsiteX4" fmla="*/ 2971235 w 7164707"/>
              <a:gd name="connsiteY4" fmla="*/ 0 h 2837928"/>
              <a:gd name="connsiteX5" fmla="*/ 3395044 w 7164707"/>
              <a:gd name="connsiteY5" fmla="*/ 0 h 2837928"/>
              <a:gd name="connsiteX6" fmla="*/ 4086520 w 7164707"/>
              <a:gd name="connsiteY6" fmla="*/ 0 h 2837928"/>
              <a:gd name="connsiteX7" fmla="*/ 4577246 w 7164707"/>
              <a:gd name="connsiteY7" fmla="*/ 0 h 2837928"/>
              <a:gd name="connsiteX8" fmla="*/ 5268723 w 7164707"/>
              <a:gd name="connsiteY8" fmla="*/ 0 h 2837928"/>
              <a:gd name="connsiteX9" fmla="*/ 5960199 w 7164707"/>
              <a:gd name="connsiteY9" fmla="*/ 0 h 2837928"/>
              <a:gd name="connsiteX10" fmla="*/ 6517842 w 7164707"/>
              <a:gd name="connsiteY10" fmla="*/ 0 h 2837928"/>
              <a:gd name="connsiteX11" fmla="*/ 7164707 w 7164707"/>
              <a:gd name="connsiteY11" fmla="*/ 0 h 2837928"/>
              <a:gd name="connsiteX12" fmla="*/ 7164707 w 7164707"/>
              <a:gd name="connsiteY12" fmla="*/ 0 h 2837928"/>
              <a:gd name="connsiteX13" fmla="*/ 7164707 w 7164707"/>
              <a:gd name="connsiteY13" fmla="*/ 543934 h 2837928"/>
              <a:gd name="connsiteX14" fmla="*/ 7164707 w 7164707"/>
              <a:gd name="connsiteY14" fmla="*/ 1064219 h 2837928"/>
              <a:gd name="connsiteX15" fmla="*/ 7164707 w 7164707"/>
              <a:gd name="connsiteY15" fmla="*/ 1655452 h 2837928"/>
              <a:gd name="connsiteX16" fmla="*/ 7164707 w 7164707"/>
              <a:gd name="connsiteY16" fmla="*/ 2364931 h 2837928"/>
              <a:gd name="connsiteX17" fmla="*/ 6691710 w 7164707"/>
              <a:gd name="connsiteY17" fmla="*/ 2837928 h 2837928"/>
              <a:gd name="connsiteX18" fmla="*/ 6134068 w 7164707"/>
              <a:gd name="connsiteY18" fmla="*/ 2837928 h 2837928"/>
              <a:gd name="connsiteX19" fmla="*/ 5643342 w 7164707"/>
              <a:gd name="connsiteY19" fmla="*/ 2837928 h 2837928"/>
              <a:gd name="connsiteX20" fmla="*/ 5286451 w 7164707"/>
              <a:gd name="connsiteY20" fmla="*/ 2837928 h 2837928"/>
              <a:gd name="connsiteX21" fmla="*/ 4661891 w 7164707"/>
              <a:gd name="connsiteY21" fmla="*/ 2837928 h 2837928"/>
              <a:gd name="connsiteX22" fmla="*/ 4238083 w 7164707"/>
              <a:gd name="connsiteY22" fmla="*/ 2837928 h 2837928"/>
              <a:gd name="connsiteX23" fmla="*/ 3747358 w 7164707"/>
              <a:gd name="connsiteY23" fmla="*/ 2837928 h 2837928"/>
              <a:gd name="connsiteX24" fmla="*/ 3055881 w 7164707"/>
              <a:gd name="connsiteY24" fmla="*/ 2837928 h 2837928"/>
              <a:gd name="connsiteX25" fmla="*/ 2698990 w 7164707"/>
              <a:gd name="connsiteY25" fmla="*/ 2837928 h 2837928"/>
              <a:gd name="connsiteX26" fmla="*/ 2208264 w 7164707"/>
              <a:gd name="connsiteY26" fmla="*/ 2837928 h 2837928"/>
              <a:gd name="connsiteX27" fmla="*/ 1650622 w 7164707"/>
              <a:gd name="connsiteY27" fmla="*/ 2837928 h 2837928"/>
              <a:gd name="connsiteX28" fmla="*/ 1026062 w 7164707"/>
              <a:gd name="connsiteY28" fmla="*/ 2837928 h 2837928"/>
              <a:gd name="connsiteX29" fmla="*/ 602254 w 7164707"/>
              <a:gd name="connsiteY29" fmla="*/ 2837928 h 2837928"/>
              <a:gd name="connsiteX30" fmla="*/ 0 w 7164707"/>
              <a:gd name="connsiteY30" fmla="*/ 2837928 h 2837928"/>
              <a:gd name="connsiteX31" fmla="*/ 0 w 7164707"/>
              <a:gd name="connsiteY31" fmla="*/ 2837928 h 2837928"/>
              <a:gd name="connsiteX32" fmla="*/ 0 w 7164707"/>
              <a:gd name="connsiteY32" fmla="*/ 2317643 h 2837928"/>
              <a:gd name="connsiteX33" fmla="*/ 0 w 7164707"/>
              <a:gd name="connsiteY33" fmla="*/ 1797358 h 2837928"/>
              <a:gd name="connsiteX34" fmla="*/ 0 w 7164707"/>
              <a:gd name="connsiteY34" fmla="*/ 1158827 h 2837928"/>
              <a:gd name="connsiteX35" fmla="*/ 0 w 7164707"/>
              <a:gd name="connsiteY35" fmla="*/ 472997 h 2837928"/>
              <a:gd name="connsiteX36" fmla="*/ 472997 w 7164707"/>
              <a:gd name="connsiteY36" fmla="*/ 0 h 283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64707" h="2837928" fill="none" extrusionOk="0">
                <a:moveTo>
                  <a:pt x="472997" y="0"/>
                </a:moveTo>
                <a:cubicBezTo>
                  <a:pt x="602086" y="-9124"/>
                  <a:pt x="743059" y="36516"/>
                  <a:pt x="896805" y="0"/>
                </a:cubicBezTo>
                <a:cubicBezTo>
                  <a:pt x="1050551" y="-36516"/>
                  <a:pt x="1411683" y="54817"/>
                  <a:pt x="1588282" y="0"/>
                </a:cubicBezTo>
                <a:cubicBezTo>
                  <a:pt x="1764881" y="-54817"/>
                  <a:pt x="2129500" y="57618"/>
                  <a:pt x="2279759" y="0"/>
                </a:cubicBezTo>
                <a:cubicBezTo>
                  <a:pt x="2430018" y="-57618"/>
                  <a:pt x="2626655" y="72195"/>
                  <a:pt x="2971235" y="0"/>
                </a:cubicBezTo>
                <a:cubicBezTo>
                  <a:pt x="3315815" y="-72195"/>
                  <a:pt x="3253703" y="28488"/>
                  <a:pt x="3395044" y="0"/>
                </a:cubicBezTo>
                <a:cubicBezTo>
                  <a:pt x="3536385" y="-28488"/>
                  <a:pt x="3931090" y="47443"/>
                  <a:pt x="4086520" y="0"/>
                </a:cubicBezTo>
                <a:cubicBezTo>
                  <a:pt x="4241950" y="-47443"/>
                  <a:pt x="4452397" y="20849"/>
                  <a:pt x="4577246" y="0"/>
                </a:cubicBezTo>
                <a:cubicBezTo>
                  <a:pt x="4702095" y="-20849"/>
                  <a:pt x="5071518" y="47123"/>
                  <a:pt x="5268723" y="0"/>
                </a:cubicBezTo>
                <a:cubicBezTo>
                  <a:pt x="5465928" y="-47123"/>
                  <a:pt x="5641354" y="69030"/>
                  <a:pt x="5960199" y="0"/>
                </a:cubicBezTo>
                <a:cubicBezTo>
                  <a:pt x="6279044" y="-69030"/>
                  <a:pt x="6246485" y="9728"/>
                  <a:pt x="6517842" y="0"/>
                </a:cubicBezTo>
                <a:cubicBezTo>
                  <a:pt x="6789199" y="-9728"/>
                  <a:pt x="7017774" y="45657"/>
                  <a:pt x="7164707" y="0"/>
                </a:cubicBezTo>
                <a:lnTo>
                  <a:pt x="7164707" y="0"/>
                </a:lnTo>
                <a:cubicBezTo>
                  <a:pt x="7198650" y="164693"/>
                  <a:pt x="7155746" y="404778"/>
                  <a:pt x="7164707" y="543934"/>
                </a:cubicBezTo>
                <a:cubicBezTo>
                  <a:pt x="7173668" y="683090"/>
                  <a:pt x="7150511" y="946127"/>
                  <a:pt x="7164707" y="1064219"/>
                </a:cubicBezTo>
                <a:cubicBezTo>
                  <a:pt x="7178903" y="1182311"/>
                  <a:pt x="7101182" y="1497813"/>
                  <a:pt x="7164707" y="1655452"/>
                </a:cubicBezTo>
                <a:cubicBezTo>
                  <a:pt x="7228232" y="1813091"/>
                  <a:pt x="7129328" y="2188720"/>
                  <a:pt x="7164707" y="2364931"/>
                </a:cubicBezTo>
                <a:cubicBezTo>
                  <a:pt x="7135859" y="2630980"/>
                  <a:pt x="6941951" y="2821265"/>
                  <a:pt x="6691710" y="2837928"/>
                </a:cubicBezTo>
                <a:cubicBezTo>
                  <a:pt x="6539333" y="2876019"/>
                  <a:pt x="6406093" y="2822334"/>
                  <a:pt x="6134068" y="2837928"/>
                </a:cubicBezTo>
                <a:cubicBezTo>
                  <a:pt x="5862043" y="2853522"/>
                  <a:pt x="5759686" y="2827477"/>
                  <a:pt x="5643342" y="2837928"/>
                </a:cubicBezTo>
                <a:cubicBezTo>
                  <a:pt x="5526998" y="2848379"/>
                  <a:pt x="5365556" y="2836465"/>
                  <a:pt x="5286451" y="2837928"/>
                </a:cubicBezTo>
                <a:cubicBezTo>
                  <a:pt x="5207346" y="2839391"/>
                  <a:pt x="4865141" y="2771501"/>
                  <a:pt x="4661891" y="2837928"/>
                </a:cubicBezTo>
                <a:cubicBezTo>
                  <a:pt x="4458641" y="2904355"/>
                  <a:pt x="4357960" y="2813471"/>
                  <a:pt x="4238083" y="2837928"/>
                </a:cubicBezTo>
                <a:cubicBezTo>
                  <a:pt x="4118206" y="2862385"/>
                  <a:pt x="3852588" y="2825074"/>
                  <a:pt x="3747358" y="2837928"/>
                </a:cubicBezTo>
                <a:cubicBezTo>
                  <a:pt x="3642129" y="2850782"/>
                  <a:pt x="3298281" y="2836902"/>
                  <a:pt x="3055881" y="2837928"/>
                </a:cubicBezTo>
                <a:cubicBezTo>
                  <a:pt x="2813481" y="2838954"/>
                  <a:pt x="2802192" y="2810364"/>
                  <a:pt x="2698990" y="2837928"/>
                </a:cubicBezTo>
                <a:cubicBezTo>
                  <a:pt x="2595788" y="2865492"/>
                  <a:pt x="2436443" y="2786505"/>
                  <a:pt x="2208264" y="2837928"/>
                </a:cubicBezTo>
                <a:cubicBezTo>
                  <a:pt x="1980085" y="2889351"/>
                  <a:pt x="1844815" y="2783169"/>
                  <a:pt x="1650622" y="2837928"/>
                </a:cubicBezTo>
                <a:cubicBezTo>
                  <a:pt x="1456429" y="2892687"/>
                  <a:pt x="1286716" y="2810955"/>
                  <a:pt x="1026062" y="2837928"/>
                </a:cubicBezTo>
                <a:cubicBezTo>
                  <a:pt x="765408" y="2864901"/>
                  <a:pt x="774858" y="2796024"/>
                  <a:pt x="602254" y="2837928"/>
                </a:cubicBezTo>
                <a:cubicBezTo>
                  <a:pt x="429650" y="2879832"/>
                  <a:pt x="261067" y="2791571"/>
                  <a:pt x="0" y="2837928"/>
                </a:cubicBezTo>
                <a:lnTo>
                  <a:pt x="0" y="2837928"/>
                </a:lnTo>
                <a:cubicBezTo>
                  <a:pt x="-9857" y="2619500"/>
                  <a:pt x="26111" y="2480002"/>
                  <a:pt x="0" y="2317643"/>
                </a:cubicBezTo>
                <a:cubicBezTo>
                  <a:pt x="-26111" y="2155284"/>
                  <a:pt x="49" y="1956516"/>
                  <a:pt x="0" y="1797358"/>
                </a:cubicBezTo>
                <a:cubicBezTo>
                  <a:pt x="-49" y="1638201"/>
                  <a:pt x="75682" y="1322157"/>
                  <a:pt x="0" y="1158827"/>
                </a:cubicBezTo>
                <a:cubicBezTo>
                  <a:pt x="-75682" y="995497"/>
                  <a:pt x="35595" y="657215"/>
                  <a:pt x="0" y="472997"/>
                </a:cubicBezTo>
                <a:cubicBezTo>
                  <a:pt x="58769" y="238662"/>
                  <a:pt x="197089" y="-3915"/>
                  <a:pt x="472997" y="0"/>
                </a:cubicBezTo>
                <a:close/>
              </a:path>
              <a:path w="7164707" h="2837928" stroke="0" extrusionOk="0">
                <a:moveTo>
                  <a:pt x="472997" y="0"/>
                </a:moveTo>
                <a:cubicBezTo>
                  <a:pt x="785202" y="-9868"/>
                  <a:pt x="922324" y="81776"/>
                  <a:pt x="1164474" y="0"/>
                </a:cubicBezTo>
                <a:cubicBezTo>
                  <a:pt x="1406624" y="-81776"/>
                  <a:pt x="1400793" y="14897"/>
                  <a:pt x="1521365" y="0"/>
                </a:cubicBezTo>
                <a:cubicBezTo>
                  <a:pt x="1641937" y="-14897"/>
                  <a:pt x="2006526" y="38370"/>
                  <a:pt x="2212842" y="0"/>
                </a:cubicBezTo>
                <a:cubicBezTo>
                  <a:pt x="2419158" y="-38370"/>
                  <a:pt x="2718043" y="48539"/>
                  <a:pt x="2904318" y="0"/>
                </a:cubicBezTo>
                <a:cubicBezTo>
                  <a:pt x="3090593" y="-48539"/>
                  <a:pt x="3277075" y="53717"/>
                  <a:pt x="3461961" y="0"/>
                </a:cubicBezTo>
                <a:cubicBezTo>
                  <a:pt x="3646847" y="-53717"/>
                  <a:pt x="3903883" y="54729"/>
                  <a:pt x="4086520" y="0"/>
                </a:cubicBezTo>
                <a:cubicBezTo>
                  <a:pt x="4269157" y="-54729"/>
                  <a:pt x="4357714" y="19308"/>
                  <a:pt x="4510329" y="0"/>
                </a:cubicBezTo>
                <a:cubicBezTo>
                  <a:pt x="4662944" y="-19308"/>
                  <a:pt x="5034365" y="10164"/>
                  <a:pt x="5201805" y="0"/>
                </a:cubicBezTo>
                <a:cubicBezTo>
                  <a:pt x="5369245" y="-10164"/>
                  <a:pt x="5506527" y="20614"/>
                  <a:pt x="5692531" y="0"/>
                </a:cubicBezTo>
                <a:cubicBezTo>
                  <a:pt x="5878535" y="-20614"/>
                  <a:pt x="5905393" y="40460"/>
                  <a:pt x="6116339" y="0"/>
                </a:cubicBezTo>
                <a:cubicBezTo>
                  <a:pt x="6327285" y="-40460"/>
                  <a:pt x="6380000" y="24332"/>
                  <a:pt x="6473230" y="0"/>
                </a:cubicBezTo>
                <a:cubicBezTo>
                  <a:pt x="6566460" y="-24332"/>
                  <a:pt x="6853480" y="53687"/>
                  <a:pt x="7164707" y="0"/>
                </a:cubicBezTo>
                <a:lnTo>
                  <a:pt x="7164707" y="0"/>
                </a:lnTo>
                <a:cubicBezTo>
                  <a:pt x="7225020" y="228008"/>
                  <a:pt x="7162980" y="317501"/>
                  <a:pt x="7164707" y="591233"/>
                </a:cubicBezTo>
                <a:cubicBezTo>
                  <a:pt x="7166434" y="864965"/>
                  <a:pt x="7137082" y="1035529"/>
                  <a:pt x="7164707" y="1206115"/>
                </a:cubicBezTo>
                <a:cubicBezTo>
                  <a:pt x="7192332" y="1376701"/>
                  <a:pt x="7139326" y="1584240"/>
                  <a:pt x="7164707" y="1820997"/>
                </a:cubicBezTo>
                <a:cubicBezTo>
                  <a:pt x="7190088" y="2057754"/>
                  <a:pt x="7107627" y="2108573"/>
                  <a:pt x="7164707" y="2364931"/>
                </a:cubicBezTo>
                <a:cubicBezTo>
                  <a:pt x="7159360" y="2611854"/>
                  <a:pt x="6972721" y="2787681"/>
                  <a:pt x="6691710" y="2837928"/>
                </a:cubicBezTo>
                <a:cubicBezTo>
                  <a:pt x="6436759" y="2897625"/>
                  <a:pt x="6228419" y="2771759"/>
                  <a:pt x="6067150" y="2837928"/>
                </a:cubicBezTo>
                <a:cubicBezTo>
                  <a:pt x="5905881" y="2904097"/>
                  <a:pt x="5831152" y="2817368"/>
                  <a:pt x="5643342" y="2837928"/>
                </a:cubicBezTo>
                <a:cubicBezTo>
                  <a:pt x="5455532" y="2858488"/>
                  <a:pt x="5386379" y="2824240"/>
                  <a:pt x="5286451" y="2837928"/>
                </a:cubicBezTo>
                <a:cubicBezTo>
                  <a:pt x="5186523" y="2851616"/>
                  <a:pt x="4987708" y="2776922"/>
                  <a:pt x="4728808" y="2837928"/>
                </a:cubicBezTo>
                <a:cubicBezTo>
                  <a:pt x="4469908" y="2898934"/>
                  <a:pt x="4338816" y="2772886"/>
                  <a:pt x="4171166" y="2837928"/>
                </a:cubicBezTo>
                <a:cubicBezTo>
                  <a:pt x="4003516" y="2902970"/>
                  <a:pt x="3795175" y="2792442"/>
                  <a:pt x="3479689" y="2837928"/>
                </a:cubicBezTo>
                <a:cubicBezTo>
                  <a:pt x="3164203" y="2883414"/>
                  <a:pt x="3144343" y="2836300"/>
                  <a:pt x="2855130" y="2837928"/>
                </a:cubicBezTo>
                <a:cubicBezTo>
                  <a:pt x="2565917" y="2839556"/>
                  <a:pt x="2403680" y="2773909"/>
                  <a:pt x="2230570" y="2837928"/>
                </a:cubicBezTo>
                <a:cubicBezTo>
                  <a:pt x="2057460" y="2901947"/>
                  <a:pt x="1983539" y="2826973"/>
                  <a:pt x="1873679" y="2837928"/>
                </a:cubicBezTo>
                <a:cubicBezTo>
                  <a:pt x="1763819" y="2848883"/>
                  <a:pt x="1645463" y="2819766"/>
                  <a:pt x="1516788" y="2837928"/>
                </a:cubicBezTo>
                <a:cubicBezTo>
                  <a:pt x="1388113" y="2856090"/>
                  <a:pt x="1262940" y="2807939"/>
                  <a:pt x="1026062" y="2837928"/>
                </a:cubicBezTo>
                <a:cubicBezTo>
                  <a:pt x="789184" y="2867917"/>
                  <a:pt x="336447" y="2818298"/>
                  <a:pt x="0" y="2837928"/>
                </a:cubicBezTo>
                <a:lnTo>
                  <a:pt x="0" y="2837928"/>
                </a:lnTo>
                <a:cubicBezTo>
                  <a:pt x="-65943" y="2613729"/>
                  <a:pt x="2377" y="2516031"/>
                  <a:pt x="0" y="2246695"/>
                </a:cubicBezTo>
                <a:cubicBezTo>
                  <a:pt x="-2377" y="1977359"/>
                  <a:pt x="22022" y="1898200"/>
                  <a:pt x="0" y="1702761"/>
                </a:cubicBezTo>
                <a:cubicBezTo>
                  <a:pt x="-22022" y="1507322"/>
                  <a:pt x="39096" y="1332415"/>
                  <a:pt x="0" y="1111528"/>
                </a:cubicBezTo>
                <a:cubicBezTo>
                  <a:pt x="-39096" y="890641"/>
                  <a:pt x="10740" y="664658"/>
                  <a:pt x="0" y="472997"/>
                </a:cubicBezTo>
                <a:cubicBezTo>
                  <a:pt x="44269" y="181317"/>
                  <a:pt x="218304" y="-8416"/>
                  <a:pt x="472997"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2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درجة التأثير: </a:t>
            </a:r>
            <a:endParaRPr lang="en-US" sz="12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2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خبر قوي له تأثير قوي علي الأسواق..</a:t>
            </a:r>
            <a:endParaRPr lang="en-US" sz="12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2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ينتظره المستثمرون فى كل أنحاء العالم..</a:t>
            </a:r>
            <a:endParaRPr lang="en-US" sz="12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2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عندما يكون هدف البنك المركزي تخفيض التضخم, يكون انخفاض قيمة التضخم ايجابية لسوق الاسهم..</a:t>
            </a:r>
            <a:endParaRPr lang="en-US" sz="12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2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لأنه يعني أن البنك الفيدرالي الأمريكي ليس في حاجة إلى تشديد السياسة النقدية أكثر ولمدة أطول, وبالتالى يقل احتمال دخول الاقتصاد فى ركود.</a:t>
            </a:r>
            <a:endParaRPr lang="en-US" sz="12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2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ننتبه أنه كلما كان التضخم مرتفعا, وتتوقع الأسواق هبوطه, وهذا الهدف الرئيسي للبنك الفيدرالي الأمريكي, سيكون تأثير نتيجة المؤشر أقوى.</a:t>
            </a:r>
            <a:endParaRPr lang="en-US" sz="12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2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يجب فهم الحالة الاقتصادية كاملة من نمو أو ركود, والبطالة والتضخم, لكي تتوقع بشكل صحيح تأثير المؤشر على العملة وسوق الأسهم.</a:t>
            </a:r>
            <a:endParaRPr lang="en-US" sz="12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pic>
        <p:nvPicPr>
          <p:cNvPr id="16" name="Picture 15">
            <a:extLst>
              <a:ext uri="{FF2B5EF4-FFF2-40B4-BE49-F238E27FC236}">
                <a16:creationId xmlns:a16="http://schemas.microsoft.com/office/drawing/2014/main" id="{BBC49BC3-99CD-55D7-F439-63E0F91332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036" y="3319272"/>
            <a:ext cx="2546107" cy="20482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51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754880" y="55366"/>
            <a:ext cx="4351418"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مؤشر أسعار المستهلك الأساسي </a:t>
            </a:r>
            <a:endParaRPr lang="en-US"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942043" y="92350"/>
            <a:ext cx="435788"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29701" y="5899630"/>
            <a:ext cx="1142245" cy="669925"/>
          </a:xfrm>
        </p:spPr>
        <p:txBody>
          <a:bodyPr/>
          <a:lstStyle/>
          <a:p>
            <a:r>
              <a:rPr lang="ar-EG" sz="6000" dirty="0">
                <a:solidFill>
                  <a:schemeClr val="tx1"/>
                </a:solidFill>
              </a:rPr>
              <a:t>13</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858768" y="1177105"/>
            <a:ext cx="6473470" cy="4876224"/>
          </a:xfrm>
          <a:custGeom>
            <a:avLst/>
            <a:gdLst>
              <a:gd name="connsiteX0" fmla="*/ 812720 w 6473470"/>
              <a:gd name="connsiteY0" fmla="*/ 0 h 4876224"/>
              <a:gd name="connsiteX1" fmla="*/ 1435403 w 6473470"/>
              <a:gd name="connsiteY1" fmla="*/ 0 h 4876224"/>
              <a:gd name="connsiteX2" fmla="*/ 2114693 w 6473470"/>
              <a:gd name="connsiteY2" fmla="*/ 0 h 4876224"/>
              <a:gd name="connsiteX3" fmla="*/ 2793983 w 6473470"/>
              <a:gd name="connsiteY3" fmla="*/ 0 h 4876224"/>
              <a:gd name="connsiteX4" fmla="*/ 3246843 w 6473470"/>
              <a:gd name="connsiteY4" fmla="*/ 0 h 4876224"/>
              <a:gd name="connsiteX5" fmla="*/ 3926133 w 6473470"/>
              <a:gd name="connsiteY5" fmla="*/ 0 h 4876224"/>
              <a:gd name="connsiteX6" fmla="*/ 4435600 w 6473470"/>
              <a:gd name="connsiteY6" fmla="*/ 0 h 4876224"/>
              <a:gd name="connsiteX7" fmla="*/ 5114890 w 6473470"/>
              <a:gd name="connsiteY7" fmla="*/ 0 h 4876224"/>
              <a:gd name="connsiteX8" fmla="*/ 5794180 w 6473470"/>
              <a:gd name="connsiteY8" fmla="*/ 0 h 4876224"/>
              <a:gd name="connsiteX9" fmla="*/ 6473470 w 6473470"/>
              <a:gd name="connsiteY9" fmla="*/ 0 h 4876224"/>
              <a:gd name="connsiteX10" fmla="*/ 6473470 w 6473470"/>
              <a:gd name="connsiteY10" fmla="*/ 0 h 4876224"/>
              <a:gd name="connsiteX11" fmla="*/ 6473470 w 6473470"/>
              <a:gd name="connsiteY11" fmla="*/ 539866 h 4876224"/>
              <a:gd name="connsiteX12" fmla="*/ 6473470 w 6473470"/>
              <a:gd name="connsiteY12" fmla="*/ 998461 h 4876224"/>
              <a:gd name="connsiteX13" fmla="*/ 6473470 w 6473470"/>
              <a:gd name="connsiteY13" fmla="*/ 1457056 h 4876224"/>
              <a:gd name="connsiteX14" fmla="*/ 6473470 w 6473470"/>
              <a:gd name="connsiteY14" fmla="*/ 2037557 h 4876224"/>
              <a:gd name="connsiteX15" fmla="*/ 6473470 w 6473470"/>
              <a:gd name="connsiteY15" fmla="*/ 2536787 h 4876224"/>
              <a:gd name="connsiteX16" fmla="*/ 6473470 w 6473470"/>
              <a:gd name="connsiteY16" fmla="*/ 3157923 h 4876224"/>
              <a:gd name="connsiteX17" fmla="*/ 6473470 w 6473470"/>
              <a:gd name="connsiteY17" fmla="*/ 4063504 h 4876224"/>
              <a:gd name="connsiteX18" fmla="*/ 5660750 w 6473470"/>
              <a:gd name="connsiteY18" fmla="*/ 4876224 h 4876224"/>
              <a:gd name="connsiteX19" fmla="*/ 5207890 w 6473470"/>
              <a:gd name="connsiteY19" fmla="*/ 4876224 h 4876224"/>
              <a:gd name="connsiteX20" fmla="*/ 4585208 w 6473470"/>
              <a:gd name="connsiteY20" fmla="*/ 4876224 h 4876224"/>
              <a:gd name="connsiteX21" fmla="*/ 4132348 w 6473470"/>
              <a:gd name="connsiteY21" fmla="*/ 4876224 h 4876224"/>
              <a:gd name="connsiteX22" fmla="*/ 3622880 w 6473470"/>
              <a:gd name="connsiteY22" fmla="*/ 4876224 h 4876224"/>
              <a:gd name="connsiteX23" fmla="*/ 2943590 w 6473470"/>
              <a:gd name="connsiteY23" fmla="*/ 4876224 h 4876224"/>
              <a:gd name="connsiteX24" fmla="*/ 2547337 w 6473470"/>
              <a:gd name="connsiteY24" fmla="*/ 4876224 h 4876224"/>
              <a:gd name="connsiteX25" fmla="*/ 2037870 w 6473470"/>
              <a:gd name="connsiteY25" fmla="*/ 4876224 h 4876224"/>
              <a:gd name="connsiteX26" fmla="*/ 1471795 w 6473470"/>
              <a:gd name="connsiteY26" fmla="*/ 4876224 h 4876224"/>
              <a:gd name="connsiteX27" fmla="*/ 849113 w 6473470"/>
              <a:gd name="connsiteY27" fmla="*/ 4876224 h 4876224"/>
              <a:gd name="connsiteX28" fmla="*/ 0 w 6473470"/>
              <a:gd name="connsiteY28" fmla="*/ 4876224 h 4876224"/>
              <a:gd name="connsiteX29" fmla="*/ 0 w 6473470"/>
              <a:gd name="connsiteY29" fmla="*/ 4876224 h 4876224"/>
              <a:gd name="connsiteX30" fmla="*/ 0 w 6473470"/>
              <a:gd name="connsiteY30" fmla="*/ 4214453 h 4876224"/>
              <a:gd name="connsiteX31" fmla="*/ 0 w 6473470"/>
              <a:gd name="connsiteY31" fmla="*/ 3633953 h 4876224"/>
              <a:gd name="connsiteX32" fmla="*/ 0 w 6473470"/>
              <a:gd name="connsiteY32" fmla="*/ 3175357 h 4876224"/>
              <a:gd name="connsiteX33" fmla="*/ 0 w 6473470"/>
              <a:gd name="connsiteY33" fmla="*/ 2513587 h 4876224"/>
              <a:gd name="connsiteX34" fmla="*/ 0 w 6473470"/>
              <a:gd name="connsiteY34" fmla="*/ 1933086 h 4876224"/>
              <a:gd name="connsiteX35" fmla="*/ 0 w 6473470"/>
              <a:gd name="connsiteY35" fmla="*/ 1393221 h 4876224"/>
              <a:gd name="connsiteX36" fmla="*/ 0 w 6473470"/>
              <a:gd name="connsiteY36" fmla="*/ 812720 h 4876224"/>
              <a:gd name="connsiteX37" fmla="*/ 812720 w 6473470"/>
              <a:gd name="connsiteY37" fmla="*/ 0 h 48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73470" h="4876224" fill="none" extrusionOk="0">
                <a:moveTo>
                  <a:pt x="812720" y="0"/>
                </a:moveTo>
                <a:cubicBezTo>
                  <a:pt x="939879" y="-40038"/>
                  <a:pt x="1206451" y="22306"/>
                  <a:pt x="1435403" y="0"/>
                </a:cubicBezTo>
                <a:cubicBezTo>
                  <a:pt x="1664355" y="-22306"/>
                  <a:pt x="1895148" y="51365"/>
                  <a:pt x="2114693" y="0"/>
                </a:cubicBezTo>
                <a:cubicBezTo>
                  <a:pt x="2334238" y="-51365"/>
                  <a:pt x="2572665" y="21525"/>
                  <a:pt x="2793983" y="0"/>
                </a:cubicBezTo>
                <a:cubicBezTo>
                  <a:pt x="3015301" y="-21525"/>
                  <a:pt x="3149834" y="23066"/>
                  <a:pt x="3246843" y="0"/>
                </a:cubicBezTo>
                <a:cubicBezTo>
                  <a:pt x="3343852" y="-23066"/>
                  <a:pt x="3731464" y="60860"/>
                  <a:pt x="3926133" y="0"/>
                </a:cubicBezTo>
                <a:cubicBezTo>
                  <a:pt x="4120802" y="-60860"/>
                  <a:pt x="4232661" y="28502"/>
                  <a:pt x="4435600" y="0"/>
                </a:cubicBezTo>
                <a:cubicBezTo>
                  <a:pt x="4638539" y="-28502"/>
                  <a:pt x="4809923" y="14889"/>
                  <a:pt x="5114890" y="0"/>
                </a:cubicBezTo>
                <a:cubicBezTo>
                  <a:pt x="5419857" y="-14889"/>
                  <a:pt x="5617470" y="49830"/>
                  <a:pt x="5794180" y="0"/>
                </a:cubicBezTo>
                <a:cubicBezTo>
                  <a:pt x="5970890" y="-49830"/>
                  <a:pt x="6286027" y="62868"/>
                  <a:pt x="6473470" y="0"/>
                </a:cubicBezTo>
                <a:lnTo>
                  <a:pt x="6473470" y="0"/>
                </a:lnTo>
                <a:cubicBezTo>
                  <a:pt x="6484726" y="179842"/>
                  <a:pt x="6418597" y="399906"/>
                  <a:pt x="6473470" y="539866"/>
                </a:cubicBezTo>
                <a:cubicBezTo>
                  <a:pt x="6528343" y="679826"/>
                  <a:pt x="6466545" y="780818"/>
                  <a:pt x="6473470" y="998461"/>
                </a:cubicBezTo>
                <a:cubicBezTo>
                  <a:pt x="6480395" y="1216104"/>
                  <a:pt x="6438212" y="1239270"/>
                  <a:pt x="6473470" y="1457056"/>
                </a:cubicBezTo>
                <a:cubicBezTo>
                  <a:pt x="6508728" y="1674842"/>
                  <a:pt x="6444845" y="1771920"/>
                  <a:pt x="6473470" y="2037557"/>
                </a:cubicBezTo>
                <a:cubicBezTo>
                  <a:pt x="6502095" y="2303194"/>
                  <a:pt x="6450436" y="2303282"/>
                  <a:pt x="6473470" y="2536787"/>
                </a:cubicBezTo>
                <a:cubicBezTo>
                  <a:pt x="6496504" y="2770292"/>
                  <a:pt x="6460398" y="2925726"/>
                  <a:pt x="6473470" y="3157923"/>
                </a:cubicBezTo>
                <a:cubicBezTo>
                  <a:pt x="6486542" y="3390120"/>
                  <a:pt x="6428852" y="3756877"/>
                  <a:pt x="6473470" y="4063504"/>
                </a:cubicBezTo>
                <a:cubicBezTo>
                  <a:pt x="6506477" y="4405033"/>
                  <a:pt x="6103886" y="4929831"/>
                  <a:pt x="5660750" y="4876224"/>
                </a:cubicBezTo>
                <a:cubicBezTo>
                  <a:pt x="5561815" y="4921686"/>
                  <a:pt x="5363653" y="4838793"/>
                  <a:pt x="5207890" y="4876224"/>
                </a:cubicBezTo>
                <a:cubicBezTo>
                  <a:pt x="5052127" y="4913655"/>
                  <a:pt x="4780122" y="4847768"/>
                  <a:pt x="4585208" y="4876224"/>
                </a:cubicBezTo>
                <a:cubicBezTo>
                  <a:pt x="4390294" y="4904680"/>
                  <a:pt x="4230592" y="4848984"/>
                  <a:pt x="4132348" y="4876224"/>
                </a:cubicBezTo>
                <a:cubicBezTo>
                  <a:pt x="4034104" y="4903464"/>
                  <a:pt x="3799251" y="4874131"/>
                  <a:pt x="3622880" y="4876224"/>
                </a:cubicBezTo>
                <a:cubicBezTo>
                  <a:pt x="3446509" y="4878317"/>
                  <a:pt x="3194698" y="4822949"/>
                  <a:pt x="2943590" y="4876224"/>
                </a:cubicBezTo>
                <a:cubicBezTo>
                  <a:pt x="2692482" y="4929499"/>
                  <a:pt x="2659600" y="4860322"/>
                  <a:pt x="2547337" y="4876224"/>
                </a:cubicBezTo>
                <a:cubicBezTo>
                  <a:pt x="2435074" y="4892126"/>
                  <a:pt x="2183089" y="4862405"/>
                  <a:pt x="2037870" y="4876224"/>
                </a:cubicBezTo>
                <a:cubicBezTo>
                  <a:pt x="1892651" y="4890043"/>
                  <a:pt x="1752893" y="4873853"/>
                  <a:pt x="1471795" y="4876224"/>
                </a:cubicBezTo>
                <a:cubicBezTo>
                  <a:pt x="1190698" y="4878595"/>
                  <a:pt x="1029441" y="4857196"/>
                  <a:pt x="849113" y="4876224"/>
                </a:cubicBezTo>
                <a:cubicBezTo>
                  <a:pt x="668785" y="4895252"/>
                  <a:pt x="413390" y="4811856"/>
                  <a:pt x="0" y="4876224"/>
                </a:cubicBezTo>
                <a:lnTo>
                  <a:pt x="0" y="4876224"/>
                </a:lnTo>
                <a:cubicBezTo>
                  <a:pt x="-65809" y="4690095"/>
                  <a:pt x="57951" y="4371250"/>
                  <a:pt x="0" y="4214453"/>
                </a:cubicBezTo>
                <a:cubicBezTo>
                  <a:pt x="-57951" y="4057656"/>
                  <a:pt x="27019" y="3908092"/>
                  <a:pt x="0" y="3633953"/>
                </a:cubicBezTo>
                <a:cubicBezTo>
                  <a:pt x="-27019" y="3359814"/>
                  <a:pt x="47952" y="3392395"/>
                  <a:pt x="0" y="3175357"/>
                </a:cubicBezTo>
                <a:cubicBezTo>
                  <a:pt x="-47952" y="2958319"/>
                  <a:pt x="77942" y="2809360"/>
                  <a:pt x="0" y="2513587"/>
                </a:cubicBezTo>
                <a:cubicBezTo>
                  <a:pt x="-77942" y="2217814"/>
                  <a:pt x="37598" y="2064586"/>
                  <a:pt x="0" y="1933086"/>
                </a:cubicBezTo>
                <a:cubicBezTo>
                  <a:pt x="-37598" y="1801586"/>
                  <a:pt x="58980" y="1603522"/>
                  <a:pt x="0" y="1393221"/>
                </a:cubicBezTo>
                <a:cubicBezTo>
                  <a:pt x="-58980" y="1182921"/>
                  <a:pt x="16370" y="951954"/>
                  <a:pt x="0" y="812720"/>
                </a:cubicBezTo>
                <a:cubicBezTo>
                  <a:pt x="17250" y="348437"/>
                  <a:pt x="288934" y="80792"/>
                  <a:pt x="812720" y="0"/>
                </a:cubicBezTo>
                <a:close/>
              </a:path>
              <a:path w="6473470" h="4876224" stroke="0" extrusionOk="0">
                <a:moveTo>
                  <a:pt x="812720" y="0"/>
                </a:moveTo>
                <a:cubicBezTo>
                  <a:pt x="974951" y="-4028"/>
                  <a:pt x="1165474" y="27013"/>
                  <a:pt x="1492010" y="0"/>
                </a:cubicBezTo>
                <a:cubicBezTo>
                  <a:pt x="1818546" y="-27013"/>
                  <a:pt x="1778973" y="14929"/>
                  <a:pt x="1888263" y="0"/>
                </a:cubicBezTo>
                <a:cubicBezTo>
                  <a:pt x="1997553" y="-14929"/>
                  <a:pt x="2308185" y="9881"/>
                  <a:pt x="2567553" y="0"/>
                </a:cubicBezTo>
                <a:cubicBezTo>
                  <a:pt x="2826921" y="-9881"/>
                  <a:pt x="3096182" y="37948"/>
                  <a:pt x="3246843" y="0"/>
                </a:cubicBezTo>
                <a:cubicBezTo>
                  <a:pt x="3397504" y="-37948"/>
                  <a:pt x="3690798" y="10793"/>
                  <a:pt x="3812918" y="0"/>
                </a:cubicBezTo>
                <a:cubicBezTo>
                  <a:pt x="3935038" y="-10793"/>
                  <a:pt x="4259702" y="15617"/>
                  <a:pt x="4435600" y="0"/>
                </a:cubicBezTo>
                <a:cubicBezTo>
                  <a:pt x="4611498" y="-15617"/>
                  <a:pt x="4688196" y="52043"/>
                  <a:pt x="4888460" y="0"/>
                </a:cubicBezTo>
                <a:cubicBezTo>
                  <a:pt x="5088724" y="-52043"/>
                  <a:pt x="5352617" y="39443"/>
                  <a:pt x="5567750" y="0"/>
                </a:cubicBezTo>
                <a:cubicBezTo>
                  <a:pt x="5782883" y="-39443"/>
                  <a:pt x="6062930" y="54204"/>
                  <a:pt x="6473470" y="0"/>
                </a:cubicBezTo>
                <a:lnTo>
                  <a:pt x="6473470" y="0"/>
                </a:lnTo>
                <a:cubicBezTo>
                  <a:pt x="6491039" y="187933"/>
                  <a:pt x="6427107" y="362475"/>
                  <a:pt x="6473470" y="499230"/>
                </a:cubicBezTo>
                <a:cubicBezTo>
                  <a:pt x="6519833" y="635985"/>
                  <a:pt x="6461099" y="827366"/>
                  <a:pt x="6473470" y="1079731"/>
                </a:cubicBezTo>
                <a:cubicBezTo>
                  <a:pt x="6485841" y="1332096"/>
                  <a:pt x="6412378" y="1458159"/>
                  <a:pt x="6473470" y="1619597"/>
                </a:cubicBezTo>
                <a:cubicBezTo>
                  <a:pt x="6534562" y="1781035"/>
                  <a:pt x="6434880" y="1969592"/>
                  <a:pt x="6473470" y="2200097"/>
                </a:cubicBezTo>
                <a:cubicBezTo>
                  <a:pt x="6512060" y="2430602"/>
                  <a:pt x="6468562" y="2642430"/>
                  <a:pt x="6473470" y="2821233"/>
                </a:cubicBezTo>
                <a:cubicBezTo>
                  <a:pt x="6478378" y="3000036"/>
                  <a:pt x="6413875" y="3143900"/>
                  <a:pt x="6473470" y="3442368"/>
                </a:cubicBezTo>
                <a:cubicBezTo>
                  <a:pt x="6533065" y="3740837"/>
                  <a:pt x="6448914" y="3801385"/>
                  <a:pt x="6473470" y="4063504"/>
                </a:cubicBezTo>
                <a:cubicBezTo>
                  <a:pt x="6459270" y="4474368"/>
                  <a:pt x="6149694" y="4774390"/>
                  <a:pt x="5660750" y="4876224"/>
                </a:cubicBezTo>
                <a:cubicBezTo>
                  <a:pt x="5509564" y="4948382"/>
                  <a:pt x="5223767" y="4807163"/>
                  <a:pt x="5038068" y="4876224"/>
                </a:cubicBezTo>
                <a:cubicBezTo>
                  <a:pt x="4852369" y="4945285"/>
                  <a:pt x="4765696" y="4850652"/>
                  <a:pt x="4585208" y="4876224"/>
                </a:cubicBezTo>
                <a:cubicBezTo>
                  <a:pt x="4404720" y="4901796"/>
                  <a:pt x="4381955" y="4858121"/>
                  <a:pt x="4188955" y="4876224"/>
                </a:cubicBezTo>
                <a:cubicBezTo>
                  <a:pt x="3995955" y="4894327"/>
                  <a:pt x="3801022" y="4830142"/>
                  <a:pt x="3622880" y="4876224"/>
                </a:cubicBezTo>
                <a:cubicBezTo>
                  <a:pt x="3444738" y="4922306"/>
                  <a:pt x="3330638" y="4868450"/>
                  <a:pt x="3056805" y="4876224"/>
                </a:cubicBezTo>
                <a:cubicBezTo>
                  <a:pt x="2782973" y="4883998"/>
                  <a:pt x="2675336" y="4869384"/>
                  <a:pt x="2377515" y="4876224"/>
                </a:cubicBezTo>
                <a:cubicBezTo>
                  <a:pt x="2079694" y="4883064"/>
                  <a:pt x="2012420" y="4822642"/>
                  <a:pt x="1754833" y="4876224"/>
                </a:cubicBezTo>
                <a:cubicBezTo>
                  <a:pt x="1497246" y="4929806"/>
                  <a:pt x="1364268" y="4852318"/>
                  <a:pt x="1132150" y="4876224"/>
                </a:cubicBezTo>
                <a:cubicBezTo>
                  <a:pt x="900032" y="4900130"/>
                  <a:pt x="854566" y="4828809"/>
                  <a:pt x="735898" y="4876224"/>
                </a:cubicBezTo>
                <a:cubicBezTo>
                  <a:pt x="617230" y="4923639"/>
                  <a:pt x="251015" y="4845823"/>
                  <a:pt x="0" y="4876224"/>
                </a:cubicBezTo>
                <a:lnTo>
                  <a:pt x="0" y="4876224"/>
                </a:lnTo>
                <a:cubicBezTo>
                  <a:pt x="-30095" y="4621492"/>
                  <a:pt x="3062" y="4574967"/>
                  <a:pt x="0" y="4336358"/>
                </a:cubicBezTo>
                <a:cubicBezTo>
                  <a:pt x="-3062" y="4097749"/>
                  <a:pt x="48802" y="4033597"/>
                  <a:pt x="0" y="3877763"/>
                </a:cubicBezTo>
                <a:cubicBezTo>
                  <a:pt x="-48802" y="3721930"/>
                  <a:pt x="48126" y="3639218"/>
                  <a:pt x="0" y="3419168"/>
                </a:cubicBezTo>
                <a:cubicBezTo>
                  <a:pt x="-48126" y="3199118"/>
                  <a:pt x="24291" y="3166195"/>
                  <a:pt x="0" y="2919937"/>
                </a:cubicBezTo>
                <a:cubicBezTo>
                  <a:pt x="-24291" y="2673679"/>
                  <a:pt x="65735" y="2530526"/>
                  <a:pt x="0" y="2339437"/>
                </a:cubicBezTo>
                <a:cubicBezTo>
                  <a:pt x="-65735" y="2148348"/>
                  <a:pt x="23440" y="2034718"/>
                  <a:pt x="0" y="1799571"/>
                </a:cubicBezTo>
                <a:cubicBezTo>
                  <a:pt x="-23440" y="1564424"/>
                  <a:pt x="24000" y="1076452"/>
                  <a:pt x="0" y="812720"/>
                </a:cubicBezTo>
                <a:cubicBezTo>
                  <a:pt x="70358" y="365523"/>
                  <a:pt x="329213" y="23608"/>
                  <a:pt x="812720"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مؤشر تضخم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موشر مشتق من مؤشر أسعار المستهلك، ولكن بدون أسعار  الغذاء والطاقة من المؤشر الرئيسي..</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ويهتم به المحللون بشكل أكبر لأنه يكون أصدق تعبيرًا  عن التضخم بعد استثناء السلع الرئيسية للمعيشة والتي لا يمكن أن يستغني عنها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المستهلكون..</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ونظرا لأن أسعار الطاقة متقلبة بشكل كبير, فيكون مؤشر أسعار المستهلك الأساسي أدق.</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ولكن يصدر بعد 15 يوم من نهاية الشهر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إحصاءات العمل بوزارة القوى العاملة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3085030502"/>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This Is The Worst Inflation Since The 1970s, And The Stage Is Being Set ...">
            <a:extLst>
              <a:ext uri="{FF2B5EF4-FFF2-40B4-BE49-F238E27FC236}">
                <a16:creationId xmlns:a16="http://schemas.microsoft.com/office/drawing/2014/main" id="{A2CB76D0-4DCC-CF3E-30F7-1A37F65F3E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061" y="3656826"/>
            <a:ext cx="2811401" cy="15731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a:extLst>
              <a:ext uri="{FF2B5EF4-FFF2-40B4-BE49-F238E27FC236}">
                <a16:creationId xmlns:a16="http://schemas.microsoft.com/office/drawing/2014/main" id="{657775B7-9889-8DCB-45B5-14E856F648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1" y="134447"/>
            <a:ext cx="3338039" cy="26853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6920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095"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754880" y="55366"/>
            <a:ext cx="4351418"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solidFill>
                  <a:srgbClr val="00B050"/>
                </a:solidFill>
                <a:latin typeface="Calibri" panose="020F0502020204030204" pitchFamily="34" charset="0"/>
                <a:ea typeface="SimSun" panose="02010600030101010101" pitchFamily="2" charset="-122"/>
                <a:cs typeface="Arial" panose="020B0604020202020204" pitchFamily="34" charset="0"/>
              </a:rPr>
              <a:t>مؤشر تكلفة التوظيف الأمريكي </a:t>
            </a:r>
            <a:endParaRPr lang="en-US" dirty="0">
              <a:solidFill>
                <a:srgbClr val="00B050"/>
              </a:solidFill>
              <a:latin typeface="Calibri" panose="020F0502020204030204" pitchFamily="34" charset="0"/>
              <a:ea typeface="SimSun" panose="02010600030101010101" pitchFamily="2" charset="-122"/>
              <a:cs typeface="Arial" panose="020B0604020202020204" pitchFamily="34" charset="0"/>
            </a:endParaRPr>
          </a:p>
          <a:p>
            <a:pPr algn="ctr" rtl="1">
              <a:lnSpc>
                <a:spcPct val="115000"/>
              </a:lnSpc>
              <a:spcAft>
                <a:spcPts val="1000"/>
              </a:spcAft>
            </a:pPr>
            <a:r>
              <a:rPr lang="en-US" b="1" dirty="0"/>
              <a:t>employment cost index</a:t>
            </a:r>
            <a:r>
              <a:rPr lang="en-US" dirty="0"/>
              <a:t> (</a:t>
            </a:r>
            <a:r>
              <a:rPr lang="en-US" b="1" dirty="0"/>
              <a:t>ECI</a:t>
            </a:r>
            <a:r>
              <a:rPr lang="en-US" dirty="0"/>
              <a:t>) </a:t>
            </a:r>
            <a:endParaRPr lang="en-US" dirty="0">
              <a:solidFill>
                <a:srgbClr val="00B05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942043" y="92350"/>
            <a:ext cx="435788"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33858" y="5891318"/>
            <a:ext cx="1142245" cy="669925"/>
          </a:xfrm>
        </p:spPr>
        <p:txBody>
          <a:bodyPr/>
          <a:lstStyle/>
          <a:p>
            <a:r>
              <a:rPr lang="ar-EG" sz="6000" dirty="0">
                <a:solidFill>
                  <a:schemeClr val="tx1"/>
                </a:solidFill>
              </a:rPr>
              <a:t>14</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858768" y="1177105"/>
            <a:ext cx="6473470" cy="4876224"/>
          </a:xfrm>
          <a:custGeom>
            <a:avLst/>
            <a:gdLst>
              <a:gd name="connsiteX0" fmla="*/ 812720 w 6473470"/>
              <a:gd name="connsiteY0" fmla="*/ 0 h 4876224"/>
              <a:gd name="connsiteX1" fmla="*/ 1435403 w 6473470"/>
              <a:gd name="connsiteY1" fmla="*/ 0 h 4876224"/>
              <a:gd name="connsiteX2" fmla="*/ 2114693 w 6473470"/>
              <a:gd name="connsiteY2" fmla="*/ 0 h 4876224"/>
              <a:gd name="connsiteX3" fmla="*/ 2793983 w 6473470"/>
              <a:gd name="connsiteY3" fmla="*/ 0 h 4876224"/>
              <a:gd name="connsiteX4" fmla="*/ 3246843 w 6473470"/>
              <a:gd name="connsiteY4" fmla="*/ 0 h 4876224"/>
              <a:gd name="connsiteX5" fmla="*/ 3926133 w 6473470"/>
              <a:gd name="connsiteY5" fmla="*/ 0 h 4876224"/>
              <a:gd name="connsiteX6" fmla="*/ 4435600 w 6473470"/>
              <a:gd name="connsiteY6" fmla="*/ 0 h 4876224"/>
              <a:gd name="connsiteX7" fmla="*/ 5114890 w 6473470"/>
              <a:gd name="connsiteY7" fmla="*/ 0 h 4876224"/>
              <a:gd name="connsiteX8" fmla="*/ 5794180 w 6473470"/>
              <a:gd name="connsiteY8" fmla="*/ 0 h 4876224"/>
              <a:gd name="connsiteX9" fmla="*/ 6473470 w 6473470"/>
              <a:gd name="connsiteY9" fmla="*/ 0 h 4876224"/>
              <a:gd name="connsiteX10" fmla="*/ 6473470 w 6473470"/>
              <a:gd name="connsiteY10" fmla="*/ 0 h 4876224"/>
              <a:gd name="connsiteX11" fmla="*/ 6473470 w 6473470"/>
              <a:gd name="connsiteY11" fmla="*/ 539866 h 4876224"/>
              <a:gd name="connsiteX12" fmla="*/ 6473470 w 6473470"/>
              <a:gd name="connsiteY12" fmla="*/ 998461 h 4876224"/>
              <a:gd name="connsiteX13" fmla="*/ 6473470 w 6473470"/>
              <a:gd name="connsiteY13" fmla="*/ 1457056 h 4876224"/>
              <a:gd name="connsiteX14" fmla="*/ 6473470 w 6473470"/>
              <a:gd name="connsiteY14" fmla="*/ 2037557 h 4876224"/>
              <a:gd name="connsiteX15" fmla="*/ 6473470 w 6473470"/>
              <a:gd name="connsiteY15" fmla="*/ 2536787 h 4876224"/>
              <a:gd name="connsiteX16" fmla="*/ 6473470 w 6473470"/>
              <a:gd name="connsiteY16" fmla="*/ 3157923 h 4876224"/>
              <a:gd name="connsiteX17" fmla="*/ 6473470 w 6473470"/>
              <a:gd name="connsiteY17" fmla="*/ 4063504 h 4876224"/>
              <a:gd name="connsiteX18" fmla="*/ 5660750 w 6473470"/>
              <a:gd name="connsiteY18" fmla="*/ 4876224 h 4876224"/>
              <a:gd name="connsiteX19" fmla="*/ 5207890 w 6473470"/>
              <a:gd name="connsiteY19" fmla="*/ 4876224 h 4876224"/>
              <a:gd name="connsiteX20" fmla="*/ 4585208 w 6473470"/>
              <a:gd name="connsiteY20" fmla="*/ 4876224 h 4876224"/>
              <a:gd name="connsiteX21" fmla="*/ 4132348 w 6473470"/>
              <a:gd name="connsiteY21" fmla="*/ 4876224 h 4876224"/>
              <a:gd name="connsiteX22" fmla="*/ 3622880 w 6473470"/>
              <a:gd name="connsiteY22" fmla="*/ 4876224 h 4876224"/>
              <a:gd name="connsiteX23" fmla="*/ 2943590 w 6473470"/>
              <a:gd name="connsiteY23" fmla="*/ 4876224 h 4876224"/>
              <a:gd name="connsiteX24" fmla="*/ 2547337 w 6473470"/>
              <a:gd name="connsiteY24" fmla="*/ 4876224 h 4876224"/>
              <a:gd name="connsiteX25" fmla="*/ 2037870 w 6473470"/>
              <a:gd name="connsiteY25" fmla="*/ 4876224 h 4876224"/>
              <a:gd name="connsiteX26" fmla="*/ 1471795 w 6473470"/>
              <a:gd name="connsiteY26" fmla="*/ 4876224 h 4876224"/>
              <a:gd name="connsiteX27" fmla="*/ 849113 w 6473470"/>
              <a:gd name="connsiteY27" fmla="*/ 4876224 h 4876224"/>
              <a:gd name="connsiteX28" fmla="*/ 0 w 6473470"/>
              <a:gd name="connsiteY28" fmla="*/ 4876224 h 4876224"/>
              <a:gd name="connsiteX29" fmla="*/ 0 w 6473470"/>
              <a:gd name="connsiteY29" fmla="*/ 4876224 h 4876224"/>
              <a:gd name="connsiteX30" fmla="*/ 0 w 6473470"/>
              <a:gd name="connsiteY30" fmla="*/ 4214453 h 4876224"/>
              <a:gd name="connsiteX31" fmla="*/ 0 w 6473470"/>
              <a:gd name="connsiteY31" fmla="*/ 3633953 h 4876224"/>
              <a:gd name="connsiteX32" fmla="*/ 0 w 6473470"/>
              <a:gd name="connsiteY32" fmla="*/ 3175357 h 4876224"/>
              <a:gd name="connsiteX33" fmla="*/ 0 w 6473470"/>
              <a:gd name="connsiteY33" fmla="*/ 2513587 h 4876224"/>
              <a:gd name="connsiteX34" fmla="*/ 0 w 6473470"/>
              <a:gd name="connsiteY34" fmla="*/ 1933086 h 4876224"/>
              <a:gd name="connsiteX35" fmla="*/ 0 w 6473470"/>
              <a:gd name="connsiteY35" fmla="*/ 1393221 h 4876224"/>
              <a:gd name="connsiteX36" fmla="*/ 0 w 6473470"/>
              <a:gd name="connsiteY36" fmla="*/ 812720 h 4876224"/>
              <a:gd name="connsiteX37" fmla="*/ 812720 w 6473470"/>
              <a:gd name="connsiteY37" fmla="*/ 0 h 487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73470" h="4876224" fill="none" extrusionOk="0">
                <a:moveTo>
                  <a:pt x="812720" y="0"/>
                </a:moveTo>
                <a:cubicBezTo>
                  <a:pt x="939879" y="-40038"/>
                  <a:pt x="1206451" y="22306"/>
                  <a:pt x="1435403" y="0"/>
                </a:cubicBezTo>
                <a:cubicBezTo>
                  <a:pt x="1664355" y="-22306"/>
                  <a:pt x="1895148" y="51365"/>
                  <a:pt x="2114693" y="0"/>
                </a:cubicBezTo>
                <a:cubicBezTo>
                  <a:pt x="2334238" y="-51365"/>
                  <a:pt x="2572665" y="21525"/>
                  <a:pt x="2793983" y="0"/>
                </a:cubicBezTo>
                <a:cubicBezTo>
                  <a:pt x="3015301" y="-21525"/>
                  <a:pt x="3149834" y="23066"/>
                  <a:pt x="3246843" y="0"/>
                </a:cubicBezTo>
                <a:cubicBezTo>
                  <a:pt x="3343852" y="-23066"/>
                  <a:pt x="3731464" y="60860"/>
                  <a:pt x="3926133" y="0"/>
                </a:cubicBezTo>
                <a:cubicBezTo>
                  <a:pt x="4120802" y="-60860"/>
                  <a:pt x="4232661" y="28502"/>
                  <a:pt x="4435600" y="0"/>
                </a:cubicBezTo>
                <a:cubicBezTo>
                  <a:pt x="4638539" y="-28502"/>
                  <a:pt x="4809923" y="14889"/>
                  <a:pt x="5114890" y="0"/>
                </a:cubicBezTo>
                <a:cubicBezTo>
                  <a:pt x="5419857" y="-14889"/>
                  <a:pt x="5617470" y="49830"/>
                  <a:pt x="5794180" y="0"/>
                </a:cubicBezTo>
                <a:cubicBezTo>
                  <a:pt x="5970890" y="-49830"/>
                  <a:pt x="6286027" y="62868"/>
                  <a:pt x="6473470" y="0"/>
                </a:cubicBezTo>
                <a:lnTo>
                  <a:pt x="6473470" y="0"/>
                </a:lnTo>
                <a:cubicBezTo>
                  <a:pt x="6484726" y="179842"/>
                  <a:pt x="6418597" y="399906"/>
                  <a:pt x="6473470" y="539866"/>
                </a:cubicBezTo>
                <a:cubicBezTo>
                  <a:pt x="6528343" y="679826"/>
                  <a:pt x="6466545" y="780818"/>
                  <a:pt x="6473470" y="998461"/>
                </a:cubicBezTo>
                <a:cubicBezTo>
                  <a:pt x="6480395" y="1216104"/>
                  <a:pt x="6438212" y="1239270"/>
                  <a:pt x="6473470" y="1457056"/>
                </a:cubicBezTo>
                <a:cubicBezTo>
                  <a:pt x="6508728" y="1674842"/>
                  <a:pt x="6444845" y="1771920"/>
                  <a:pt x="6473470" y="2037557"/>
                </a:cubicBezTo>
                <a:cubicBezTo>
                  <a:pt x="6502095" y="2303194"/>
                  <a:pt x="6450436" y="2303282"/>
                  <a:pt x="6473470" y="2536787"/>
                </a:cubicBezTo>
                <a:cubicBezTo>
                  <a:pt x="6496504" y="2770292"/>
                  <a:pt x="6460398" y="2925726"/>
                  <a:pt x="6473470" y="3157923"/>
                </a:cubicBezTo>
                <a:cubicBezTo>
                  <a:pt x="6486542" y="3390120"/>
                  <a:pt x="6428852" y="3756877"/>
                  <a:pt x="6473470" y="4063504"/>
                </a:cubicBezTo>
                <a:cubicBezTo>
                  <a:pt x="6506477" y="4405033"/>
                  <a:pt x="6103886" y="4929831"/>
                  <a:pt x="5660750" y="4876224"/>
                </a:cubicBezTo>
                <a:cubicBezTo>
                  <a:pt x="5561815" y="4921686"/>
                  <a:pt x="5363653" y="4838793"/>
                  <a:pt x="5207890" y="4876224"/>
                </a:cubicBezTo>
                <a:cubicBezTo>
                  <a:pt x="5052127" y="4913655"/>
                  <a:pt x="4780122" y="4847768"/>
                  <a:pt x="4585208" y="4876224"/>
                </a:cubicBezTo>
                <a:cubicBezTo>
                  <a:pt x="4390294" y="4904680"/>
                  <a:pt x="4230592" y="4848984"/>
                  <a:pt x="4132348" y="4876224"/>
                </a:cubicBezTo>
                <a:cubicBezTo>
                  <a:pt x="4034104" y="4903464"/>
                  <a:pt x="3799251" y="4874131"/>
                  <a:pt x="3622880" y="4876224"/>
                </a:cubicBezTo>
                <a:cubicBezTo>
                  <a:pt x="3446509" y="4878317"/>
                  <a:pt x="3194698" y="4822949"/>
                  <a:pt x="2943590" y="4876224"/>
                </a:cubicBezTo>
                <a:cubicBezTo>
                  <a:pt x="2692482" y="4929499"/>
                  <a:pt x="2659600" y="4860322"/>
                  <a:pt x="2547337" y="4876224"/>
                </a:cubicBezTo>
                <a:cubicBezTo>
                  <a:pt x="2435074" y="4892126"/>
                  <a:pt x="2183089" y="4862405"/>
                  <a:pt x="2037870" y="4876224"/>
                </a:cubicBezTo>
                <a:cubicBezTo>
                  <a:pt x="1892651" y="4890043"/>
                  <a:pt x="1752893" y="4873853"/>
                  <a:pt x="1471795" y="4876224"/>
                </a:cubicBezTo>
                <a:cubicBezTo>
                  <a:pt x="1190698" y="4878595"/>
                  <a:pt x="1029441" y="4857196"/>
                  <a:pt x="849113" y="4876224"/>
                </a:cubicBezTo>
                <a:cubicBezTo>
                  <a:pt x="668785" y="4895252"/>
                  <a:pt x="413390" y="4811856"/>
                  <a:pt x="0" y="4876224"/>
                </a:cubicBezTo>
                <a:lnTo>
                  <a:pt x="0" y="4876224"/>
                </a:lnTo>
                <a:cubicBezTo>
                  <a:pt x="-65809" y="4690095"/>
                  <a:pt x="57951" y="4371250"/>
                  <a:pt x="0" y="4214453"/>
                </a:cubicBezTo>
                <a:cubicBezTo>
                  <a:pt x="-57951" y="4057656"/>
                  <a:pt x="27019" y="3908092"/>
                  <a:pt x="0" y="3633953"/>
                </a:cubicBezTo>
                <a:cubicBezTo>
                  <a:pt x="-27019" y="3359814"/>
                  <a:pt x="47952" y="3392395"/>
                  <a:pt x="0" y="3175357"/>
                </a:cubicBezTo>
                <a:cubicBezTo>
                  <a:pt x="-47952" y="2958319"/>
                  <a:pt x="77942" y="2809360"/>
                  <a:pt x="0" y="2513587"/>
                </a:cubicBezTo>
                <a:cubicBezTo>
                  <a:pt x="-77942" y="2217814"/>
                  <a:pt x="37598" y="2064586"/>
                  <a:pt x="0" y="1933086"/>
                </a:cubicBezTo>
                <a:cubicBezTo>
                  <a:pt x="-37598" y="1801586"/>
                  <a:pt x="58980" y="1603522"/>
                  <a:pt x="0" y="1393221"/>
                </a:cubicBezTo>
                <a:cubicBezTo>
                  <a:pt x="-58980" y="1182921"/>
                  <a:pt x="16370" y="951954"/>
                  <a:pt x="0" y="812720"/>
                </a:cubicBezTo>
                <a:cubicBezTo>
                  <a:pt x="17250" y="348437"/>
                  <a:pt x="288934" y="80792"/>
                  <a:pt x="812720" y="0"/>
                </a:cubicBezTo>
                <a:close/>
              </a:path>
              <a:path w="6473470" h="4876224" stroke="0" extrusionOk="0">
                <a:moveTo>
                  <a:pt x="812720" y="0"/>
                </a:moveTo>
                <a:cubicBezTo>
                  <a:pt x="974951" y="-4028"/>
                  <a:pt x="1165474" y="27013"/>
                  <a:pt x="1492010" y="0"/>
                </a:cubicBezTo>
                <a:cubicBezTo>
                  <a:pt x="1818546" y="-27013"/>
                  <a:pt x="1778973" y="14929"/>
                  <a:pt x="1888263" y="0"/>
                </a:cubicBezTo>
                <a:cubicBezTo>
                  <a:pt x="1997553" y="-14929"/>
                  <a:pt x="2308185" y="9881"/>
                  <a:pt x="2567553" y="0"/>
                </a:cubicBezTo>
                <a:cubicBezTo>
                  <a:pt x="2826921" y="-9881"/>
                  <a:pt x="3096182" y="37948"/>
                  <a:pt x="3246843" y="0"/>
                </a:cubicBezTo>
                <a:cubicBezTo>
                  <a:pt x="3397504" y="-37948"/>
                  <a:pt x="3690798" y="10793"/>
                  <a:pt x="3812918" y="0"/>
                </a:cubicBezTo>
                <a:cubicBezTo>
                  <a:pt x="3935038" y="-10793"/>
                  <a:pt x="4259702" y="15617"/>
                  <a:pt x="4435600" y="0"/>
                </a:cubicBezTo>
                <a:cubicBezTo>
                  <a:pt x="4611498" y="-15617"/>
                  <a:pt x="4688196" y="52043"/>
                  <a:pt x="4888460" y="0"/>
                </a:cubicBezTo>
                <a:cubicBezTo>
                  <a:pt x="5088724" y="-52043"/>
                  <a:pt x="5352617" y="39443"/>
                  <a:pt x="5567750" y="0"/>
                </a:cubicBezTo>
                <a:cubicBezTo>
                  <a:pt x="5782883" y="-39443"/>
                  <a:pt x="6062930" y="54204"/>
                  <a:pt x="6473470" y="0"/>
                </a:cubicBezTo>
                <a:lnTo>
                  <a:pt x="6473470" y="0"/>
                </a:lnTo>
                <a:cubicBezTo>
                  <a:pt x="6491039" y="187933"/>
                  <a:pt x="6427107" y="362475"/>
                  <a:pt x="6473470" y="499230"/>
                </a:cubicBezTo>
                <a:cubicBezTo>
                  <a:pt x="6519833" y="635985"/>
                  <a:pt x="6461099" y="827366"/>
                  <a:pt x="6473470" y="1079731"/>
                </a:cubicBezTo>
                <a:cubicBezTo>
                  <a:pt x="6485841" y="1332096"/>
                  <a:pt x="6412378" y="1458159"/>
                  <a:pt x="6473470" y="1619597"/>
                </a:cubicBezTo>
                <a:cubicBezTo>
                  <a:pt x="6534562" y="1781035"/>
                  <a:pt x="6434880" y="1969592"/>
                  <a:pt x="6473470" y="2200097"/>
                </a:cubicBezTo>
                <a:cubicBezTo>
                  <a:pt x="6512060" y="2430602"/>
                  <a:pt x="6468562" y="2642430"/>
                  <a:pt x="6473470" y="2821233"/>
                </a:cubicBezTo>
                <a:cubicBezTo>
                  <a:pt x="6478378" y="3000036"/>
                  <a:pt x="6413875" y="3143900"/>
                  <a:pt x="6473470" y="3442368"/>
                </a:cubicBezTo>
                <a:cubicBezTo>
                  <a:pt x="6533065" y="3740837"/>
                  <a:pt x="6448914" y="3801385"/>
                  <a:pt x="6473470" y="4063504"/>
                </a:cubicBezTo>
                <a:cubicBezTo>
                  <a:pt x="6459270" y="4474368"/>
                  <a:pt x="6149694" y="4774390"/>
                  <a:pt x="5660750" y="4876224"/>
                </a:cubicBezTo>
                <a:cubicBezTo>
                  <a:pt x="5509564" y="4948382"/>
                  <a:pt x="5223767" y="4807163"/>
                  <a:pt x="5038068" y="4876224"/>
                </a:cubicBezTo>
                <a:cubicBezTo>
                  <a:pt x="4852369" y="4945285"/>
                  <a:pt x="4765696" y="4850652"/>
                  <a:pt x="4585208" y="4876224"/>
                </a:cubicBezTo>
                <a:cubicBezTo>
                  <a:pt x="4404720" y="4901796"/>
                  <a:pt x="4381955" y="4858121"/>
                  <a:pt x="4188955" y="4876224"/>
                </a:cubicBezTo>
                <a:cubicBezTo>
                  <a:pt x="3995955" y="4894327"/>
                  <a:pt x="3801022" y="4830142"/>
                  <a:pt x="3622880" y="4876224"/>
                </a:cubicBezTo>
                <a:cubicBezTo>
                  <a:pt x="3444738" y="4922306"/>
                  <a:pt x="3330638" y="4868450"/>
                  <a:pt x="3056805" y="4876224"/>
                </a:cubicBezTo>
                <a:cubicBezTo>
                  <a:pt x="2782973" y="4883998"/>
                  <a:pt x="2675336" y="4869384"/>
                  <a:pt x="2377515" y="4876224"/>
                </a:cubicBezTo>
                <a:cubicBezTo>
                  <a:pt x="2079694" y="4883064"/>
                  <a:pt x="2012420" y="4822642"/>
                  <a:pt x="1754833" y="4876224"/>
                </a:cubicBezTo>
                <a:cubicBezTo>
                  <a:pt x="1497246" y="4929806"/>
                  <a:pt x="1364268" y="4852318"/>
                  <a:pt x="1132150" y="4876224"/>
                </a:cubicBezTo>
                <a:cubicBezTo>
                  <a:pt x="900032" y="4900130"/>
                  <a:pt x="854566" y="4828809"/>
                  <a:pt x="735898" y="4876224"/>
                </a:cubicBezTo>
                <a:cubicBezTo>
                  <a:pt x="617230" y="4923639"/>
                  <a:pt x="251015" y="4845823"/>
                  <a:pt x="0" y="4876224"/>
                </a:cubicBezTo>
                <a:lnTo>
                  <a:pt x="0" y="4876224"/>
                </a:lnTo>
                <a:cubicBezTo>
                  <a:pt x="-30095" y="4621492"/>
                  <a:pt x="3062" y="4574967"/>
                  <a:pt x="0" y="4336358"/>
                </a:cubicBezTo>
                <a:cubicBezTo>
                  <a:pt x="-3062" y="4097749"/>
                  <a:pt x="48802" y="4033597"/>
                  <a:pt x="0" y="3877763"/>
                </a:cubicBezTo>
                <a:cubicBezTo>
                  <a:pt x="-48802" y="3721930"/>
                  <a:pt x="48126" y="3639218"/>
                  <a:pt x="0" y="3419168"/>
                </a:cubicBezTo>
                <a:cubicBezTo>
                  <a:pt x="-48126" y="3199118"/>
                  <a:pt x="24291" y="3166195"/>
                  <a:pt x="0" y="2919937"/>
                </a:cubicBezTo>
                <a:cubicBezTo>
                  <a:pt x="-24291" y="2673679"/>
                  <a:pt x="65735" y="2530526"/>
                  <a:pt x="0" y="2339437"/>
                </a:cubicBezTo>
                <a:cubicBezTo>
                  <a:pt x="-65735" y="2148348"/>
                  <a:pt x="23440" y="2034718"/>
                  <a:pt x="0" y="1799571"/>
                </a:cubicBezTo>
                <a:cubicBezTo>
                  <a:pt x="-23440" y="1564424"/>
                  <a:pt x="24000" y="1076452"/>
                  <a:pt x="0" y="812720"/>
                </a:cubicBezTo>
                <a:cubicBezTo>
                  <a:pt x="70358" y="365523"/>
                  <a:pt x="329213" y="23608"/>
                  <a:pt x="812720"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تكلفة التوظيف الأمريكي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أحد مؤشرات التضخم..</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وهو تقرير يقيس التغيرات التي تحدث في تكلفة العمالة..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والتي تشمل الأجور والعلاوات و المكافات والمزايا الإضافية للعاملين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ربع سنوية ولكنه يصدر بعد شهر من نهاية ربع العام.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الموشر :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إحصاءات العمل بوزارة القوى العاملة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992471304"/>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This Is The Worst Inflation Since The 1970s, And The Stage Is Being Set ...">
            <a:extLst>
              <a:ext uri="{FF2B5EF4-FFF2-40B4-BE49-F238E27FC236}">
                <a16:creationId xmlns:a16="http://schemas.microsoft.com/office/drawing/2014/main" id="{A2CB76D0-4DCC-CF3E-30F7-1A37F65F3E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061" y="3656826"/>
            <a:ext cx="2811401" cy="15731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a:extLst>
              <a:ext uri="{FF2B5EF4-FFF2-40B4-BE49-F238E27FC236}">
                <a16:creationId xmlns:a16="http://schemas.microsoft.com/office/drawing/2014/main" id="{D96654DA-DBB8-7EA2-1B17-6C1B6BC3B6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386" y="736091"/>
            <a:ext cx="3341757" cy="20909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3253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178808" y="55366"/>
            <a:ext cx="4927490"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مؤشر الإنتاج الصناعي الأمريكي</a:t>
            </a:r>
            <a:endParaRPr lang="en-US" dirty="0"/>
          </a:p>
          <a:p>
            <a:pPr algn="ctr" rtl="1">
              <a:lnSpc>
                <a:spcPct val="115000"/>
              </a:lnSpc>
              <a:spcAft>
                <a:spcPts val="1000"/>
              </a:spcAft>
            </a:pPr>
            <a:r>
              <a:rPr lang="en-US" b="1" dirty="0"/>
              <a:t>US Industrial Production Index (I:USIPI)</a:t>
            </a:r>
            <a:r>
              <a:rPr lang="ar-DZ" dirty="0"/>
              <a:t> </a:t>
            </a:r>
            <a:endParaRPr lang="en-US" dirty="0">
              <a:solidFill>
                <a:srgbClr val="00B05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942043" y="92350"/>
            <a:ext cx="435788"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46327" y="5899630"/>
            <a:ext cx="1142245" cy="669925"/>
          </a:xfrm>
        </p:spPr>
        <p:txBody>
          <a:bodyPr/>
          <a:lstStyle/>
          <a:p>
            <a:r>
              <a:rPr lang="ar-EG" sz="6000" dirty="0">
                <a:solidFill>
                  <a:schemeClr val="tx1"/>
                </a:solidFill>
              </a:rPr>
              <a:t>15</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581144" y="1177105"/>
            <a:ext cx="5751094" cy="3861239"/>
          </a:xfrm>
          <a:custGeom>
            <a:avLst/>
            <a:gdLst>
              <a:gd name="connsiteX0" fmla="*/ 643553 w 5751094"/>
              <a:gd name="connsiteY0" fmla="*/ 0 h 3861239"/>
              <a:gd name="connsiteX1" fmla="*/ 1313208 w 5751094"/>
              <a:gd name="connsiteY1" fmla="*/ 0 h 3861239"/>
              <a:gd name="connsiteX2" fmla="*/ 1982864 w 5751094"/>
              <a:gd name="connsiteY2" fmla="*/ 0 h 3861239"/>
              <a:gd name="connsiteX3" fmla="*/ 2550368 w 5751094"/>
              <a:gd name="connsiteY3" fmla="*/ 0 h 3861239"/>
              <a:gd name="connsiteX4" fmla="*/ 3066797 w 5751094"/>
              <a:gd name="connsiteY4" fmla="*/ 0 h 3861239"/>
              <a:gd name="connsiteX5" fmla="*/ 3736453 w 5751094"/>
              <a:gd name="connsiteY5" fmla="*/ 0 h 3861239"/>
              <a:gd name="connsiteX6" fmla="*/ 4406108 w 5751094"/>
              <a:gd name="connsiteY6" fmla="*/ 0 h 3861239"/>
              <a:gd name="connsiteX7" fmla="*/ 5075764 w 5751094"/>
              <a:gd name="connsiteY7" fmla="*/ 0 h 3861239"/>
              <a:gd name="connsiteX8" fmla="*/ 5751094 w 5751094"/>
              <a:gd name="connsiteY8" fmla="*/ 0 h 3861239"/>
              <a:gd name="connsiteX9" fmla="*/ 5751094 w 5751094"/>
              <a:gd name="connsiteY9" fmla="*/ 0 h 3861239"/>
              <a:gd name="connsiteX10" fmla="*/ 5751094 w 5751094"/>
              <a:gd name="connsiteY10" fmla="*/ 600635 h 3861239"/>
              <a:gd name="connsiteX11" fmla="*/ 5751094 w 5751094"/>
              <a:gd name="connsiteY11" fmla="*/ 1169093 h 3861239"/>
              <a:gd name="connsiteX12" fmla="*/ 5751094 w 5751094"/>
              <a:gd name="connsiteY12" fmla="*/ 1705374 h 3861239"/>
              <a:gd name="connsiteX13" fmla="*/ 5751094 w 5751094"/>
              <a:gd name="connsiteY13" fmla="*/ 2209478 h 3861239"/>
              <a:gd name="connsiteX14" fmla="*/ 5751094 w 5751094"/>
              <a:gd name="connsiteY14" fmla="*/ 3217686 h 3861239"/>
              <a:gd name="connsiteX15" fmla="*/ 5107541 w 5751094"/>
              <a:gd name="connsiteY15" fmla="*/ 3861239 h 3861239"/>
              <a:gd name="connsiteX16" fmla="*/ 4437886 w 5751094"/>
              <a:gd name="connsiteY16" fmla="*/ 3861239 h 3861239"/>
              <a:gd name="connsiteX17" fmla="*/ 3870381 w 5751094"/>
              <a:gd name="connsiteY17" fmla="*/ 3861239 h 3861239"/>
              <a:gd name="connsiteX18" fmla="*/ 3405027 w 5751094"/>
              <a:gd name="connsiteY18" fmla="*/ 3861239 h 3861239"/>
              <a:gd name="connsiteX19" fmla="*/ 2786447 w 5751094"/>
              <a:gd name="connsiteY19" fmla="*/ 3861239 h 3861239"/>
              <a:gd name="connsiteX20" fmla="*/ 2116792 w 5751094"/>
              <a:gd name="connsiteY20" fmla="*/ 3861239 h 3861239"/>
              <a:gd name="connsiteX21" fmla="*/ 1498212 w 5751094"/>
              <a:gd name="connsiteY21" fmla="*/ 3861239 h 3861239"/>
              <a:gd name="connsiteX22" fmla="*/ 981783 w 5751094"/>
              <a:gd name="connsiteY22" fmla="*/ 3861239 h 3861239"/>
              <a:gd name="connsiteX23" fmla="*/ 567505 w 5751094"/>
              <a:gd name="connsiteY23" fmla="*/ 3861239 h 3861239"/>
              <a:gd name="connsiteX24" fmla="*/ 0 w 5751094"/>
              <a:gd name="connsiteY24" fmla="*/ 3861239 h 3861239"/>
              <a:gd name="connsiteX25" fmla="*/ 0 w 5751094"/>
              <a:gd name="connsiteY25" fmla="*/ 3861239 h 3861239"/>
              <a:gd name="connsiteX26" fmla="*/ 0 w 5751094"/>
              <a:gd name="connsiteY26" fmla="*/ 3389312 h 3861239"/>
              <a:gd name="connsiteX27" fmla="*/ 0 w 5751094"/>
              <a:gd name="connsiteY27" fmla="*/ 2788677 h 3861239"/>
              <a:gd name="connsiteX28" fmla="*/ 0 w 5751094"/>
              <a:gd name="connsiteY28" fmla="*/ 2284573 h 3861239"/>
              <a:gd name="connsiteX29" fmla="*/ 0 w 5751094"/>
              <a:gd name="connsiteY29" fmla="*/ 1780469 h 3861239"/>
              <a:gd name="connsiteX30" fmla="*/ 0 w 5751094"/>
              <a:gd name="connsiteY30" fmla="*/ 1308541 h 3861239"/>
              <a:gd name="connsiteX31" fmla="*/ 0 w 5751094"/>
              <a:gd name="connsiteY31" fmla="*/ 643553 h 3861239"/>
              <a:gd name="connsiteX32" fmla="*/ 643553 w 5751094"/>
              <a:gd name="connsiteY32" fmla="*/ 0 h 38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51094" h="3861239" fill="none" extrusionOk="0">
                <a:moveTo>
                  <a:pt x="643553" y="0"/>
                </a:moveTo>
                <a:cubicBezTo>
                  <a:pt x="831632" y="-13244"/>
                  <a:pt x="980903" y="2186"/>
                  <a:pt x="1313208" y="0"/>
                </a:cubicBezTo>
                <a:cubicBezTo>
                  <a:pt x="1645514" y="-2186"/>
                  <a:pt x="1810058" y="15835"/>
                  <a:pt x="1982864" y="0"/>
                </a:cubicBezTo>
                <a:cubicBezTo>
                  <a:pt x="2155670" y="-15835"/>
                  <a:pt x="2342710" y="2907"/>
                  <a:pt x="2550368" y="0"/>
                </a:cubicBezTo>
                <a:cubicBezTo>
                  <a:pt x="2758026" y="-2907"/>
                  <a:pt x="2943480" y="27714"/>
                  <a:pt x="3066797" y="0"/>
                </a:cubicBezTo>
                <a:cubicBezTo>
                  <a:pt x="3190114" y="-27714"/>
                  <a:pt x="3481771" y="32098"/>
                  <a:pt x="3736453" y="0"/>
                </a:cubicBezTo>
                <a:cubicBezTo>
                  <a:pt x="3991135" y="-32098"/>
                  <a:pt x="4096192" y="61394"/>
                  <a:pt x="4406108" y="0"/>
                </a:cubicBezTo>
                <a:cubicBezTo>
                  <a:pt x="4716025" y="-61394"/>
                  <a:pt x="4780130" y="13481"/>
                  <a:pt x="5075764" y="0"/>
                </a:cubicBezTo>
                <a:cubicBezTo>
                  <a:pt x="5371398" y="-13481"/>
                  <a:pt x="5479249" y="70667"/>
                  <a:pt x="5751094" y="0"/>
                </a:cubicBezTo>
                <a:lnTo>
                  <a:pt x="5751094" y="0"/>
                </a:lnTo>
                <a:cubicBezTo>
                  <a:pt x="5771649" y="200663"/>
                  <a:pt x="5694177" y="429045"/>
                  <a:pt x="5751094" y="600635"/>
                </a:cubicBezTo>
                <a:cubicBezTo>
                  <a:pt x="5808011" y="772225"/>
                  <a:pt x="5742072" y="911775"/>
                  <a:pt x="5751094" y="1169093"/>
                </a:cubicBezTo>
                <a:cubicBezTo>
                  <a:pt x="5760116" y="1426411"/>
                  <a:pt x="5687478" y="1557993"/>
                  <a:pt x="5751094" y="1705374"/>
                </a:cubicBezTo>
                <a:cubicBezTo>
                  <a:pt x="5814710" y="1852755"/>
                  <a:pt x="5743472" y="2081891"/>
                  <a:pt x="5751094" y="2209478"/>
                </a:cubicBezTo>
                <a:cubicBezTo>
                  <a:pt x="5758716" y="2337065"/>
                  <a:pt x="5716374" y="2717605"/>
                  <a:pt x="5751094" y="3217686"/>
                </a:cubicBezTo>
                <a:cubicBezTo>
                  <a:pt x="5836498" y="3532171"/>
                  <a:pt x="5450810" y="3879471"/>
                  <a:pt x="5107541" y="3861239"/>
                </a:cubicBezTo>
                <a:cubicBezTo>
                  <a:pt x="4863718" y="3912579"/>
                  <a:pt x="4663934" y="3835254"/>
                  <a:pt x="4437886" y="3861239"/>
                </a:cubicBezTo>
                <a:cubicBezTo>
                  <a:pt x="4211838" y="3887224"/>
                  <a:pt x="3990588" y="3810611"/>
                  <a:pt x="3870381" y="3861239"/>
                </a:cubicBezTo>
                <a:cubicBezTo>
                  <a:pt x="3750174" y="3911867"/>
                  <a:pt x="3615886" y="3857085"/>
                  <a:pt x="3405027" y="3861239"/>
                </a:cubicBezTo>
                <a:cubicBezTo>
                  <a:pt x="3194168" y="3865393"/>
                  <a:pt x="3031855" y="3789965"/>
                  <a:pt x="2786447" y="3861239"/>
                </a:cubicBezTo>
                <a:cubicBezTo>
                  <a:pt x="2541039" y="3932513"/>
                  <a:pt x="2264932" y="3826627"/>
                  <a:pt x="2116792" y="3861239"/>
                </a:cubicBezTo>
                <a:cubicBezTo>
                  <a:pt x="1968653" y="3895851"/>
                  <a:pt x="1701913" y="3833756"/>
                  <a:pt x="1498212" y="3861239"/>
                </a:cubicBezTo>
                <a:cubicBezTo>
                  <a:pt x="1294511" y="3888722"/>
                  <a:pt x="1222274" y="3841122"/>
                  <a:pt x="981783" y="3861239"/>
                </a:cubicBezTo>
                <a:cubicBezTo>
                  <a:pt x="741292" y="3881356"/>
                  <a:pt x="654053" y="3812407"/>
                  <a:pt x="567505" y="3861239"/>
                </a:cubicBezTo>
                <a:cubicBezTo>
                  <a:pt x="480957" y="3910071"/>
                  <a:pt x="281834" y="3849999"/>
                  <a:pt x="0" y="3861239"/>
                </a:cubicBezTo>
                <a:lnTo>
                  <a:pt x="0" y="3861239"/>
                </a:lnTo>
                <a:cubicBezTo>
                  <a:pt x="-9720" y="3736727"/>
                  <a:pt x="28151" y="3624288"/>
                  <a:pt x="0" y="3389312"/>
                </a:cubicBezTo>
                <a:cubicBezTo>
                  <a:pt x="-28151" y="3154336"/>
                  <a:pt x="62154" y="3010068"/>
                  <a:pt x="0" y="2788677"/>
                </a:cubicBezTo>
                <a:cubicBezTo>
                  <a:pt x="-62154" y="2567287"/>
                  <a:pt x="25719" y="2448184"/>
                  <a:pt x="0" y="2284573"/>
                </a:cubicBezTo>
                <a:cubicBezTo>
                  <a:pt x="-25719" y="2120962"/>
                  <a:pt x="47492" y="2012701"/>
                  <a:pt x="0" y="1780469"/>
                </a:cubicBezTo>
                <a:cubicBezTo>
                  <a:pt x="-47492" y="1548237"/>
                  <a:pt x="30136" y="1409951"/>
                  <a:pt x="0" y="1308541"/>
                </a:cubicBezTo>
                <a:cubicBezTo>
                  <a:pt x="-30136" y="1207131"/>
                  <a:pt x="79013" y="828972"/>
                  <a:pt x="0" y="643553"/>
                </a:cubicBezTo>
                <a:cubicBezTo>
                  <a:pt x="22021" y="267639"/>
                  <a:pt x="286479" y="-7901"/>
                  <a:pt x="643553" y="0"/>
                </a:cubicBezTo>
                <a:close/>
              </a:path>
              <a:path w="5751094" h="3861239" stroke="0" extrusionOk="0">
                <a:moveTo>
                  <a:pt x="643553" y="0"/>
                </a:moveTo>
                <a:cubicBezTo>
                  <a:pt x="950467" y="-39594"/>
                  <a:pt x="1126181" y="60549"/>
                  <a:pt x="1313208" y="0"/>
                </a:cubicBezTo>
                <a:cubicBezTo>
                  <a:pt x="1500236" y="-60549"/>
                  <a:pt x="1604359" y="23122"/>
                  <a:pt x="1727487" y="0"/>
                </a:cubicBezTo>
                <a:cubicBezTo>
                  <a:pt x="1850615" y="-23122"/>
                  <a:pt x="2104535" y="33762"/>
                  <a:pt x="2397142" y="0"/>
                </a:cubicBezTo>
                <a:cubicBezTo>
                  <a:pt x="2689750" y="-33762"/>
                  <a:pt x="2903533" y="50554"/>
                  <a:pt x="3066797" y="0"/>
                </a:cubicBezTo>
                <a:cubicBezTo>
                  <a:pt x="3230061" y="-50554"/>
                  <a:pt x="3353441" y="4216"/>
                  <a:pt x="3634302" y="0"/>
                </a:cubicBezTo>
                <a:cubicBezTo>
                  <a:pt x="3915163" y="-4216"/>
                  <a:pt x="3978795" y="6023"/>
                  <a:pt x="4252882" y="0"/>
                </a:cubicBezTo>
                <a:cubicBezTo>
                  <a:pt x="4526969" y="-6023"/>
                  <a:pt x="4578822" y="30050"/>
                  <a:pt x="4718236" y="0"/>
                </a:cubicBezTo>
                <a:cubicBezTo>
                  <a:pt x="4857650" y="-30050"/>
                  <a:pt x="5530944" y="86823"/>
                  <a:pt x="5751094" y="0"/>
                </a:cubicBezTo>
                <a:lnTo>
                  <a:pt x="5751094" y="0"/>
                </a:lnTo>
                <a:cubicBezTo>
                  <a:pt x="5753837" y="240261"/>
                  <a:pt x="5719566" y="378685"/>
                  <a:pt x="5751094" y="504104"/>
                </a:cubicBezTo>
                <a:cubicBezTo>
                  <a:pt x="5782622" y="629523"/>
                  <a:pt x="5723375" y="821509"/>
                  <a:pt x="5751094" y="943855"/>
                </a:cubicBezTo>
                <a:cubicBezTo>
                  <a:pt x="5778813" y="1066201"/>
                  <a:pt x="5712220" y="1215920"/>
                  <a:pt x="5751094" y="1480136"/>
                </a:cubicBezTo>
                <a:cubicBezTo>
                  <a:pt x="5789968" y="1744352"/>
                  <a:pt x="5734053" y="1810695"/>
                  <a:pt x="5751094" y="1984240"/>
                </a:cubicBezTo>
                <a:cubicBezTo>
                  <a:pt x="5768135" y="2157785"/>
                  <a:pt x="5749152" y="2362072"/>
                  <a:pt x="5751094" y="2520521"/>
                </a:cubicBezTo>
                <a:cubicBezTo>
                  <a:pt x="5753036" y="2678970"/>
                  <a:pt x="5703750" y="2986395"/>
                  <a:pt x="5751094" y="3217686"/>
                </a:cubicBezTo>
                <a:cubicBezTo>
                  <a:pt x="5698132" y="3614902"/>
                  <a:pt x="5504925" y="3809890"/>
                  <a:pt x="5107541" y="3861239"/>
                </a:cubicBezTo>
                <a:cubicBezTo>
                  <a:pt x="4972542" y="3891055"/>
                  <a:pt x="4585594" y="3838899"/>
                  <a:pt x="4437886" y="3861239"/>
                </a:cubicBezTo>
                <a:cubicBezTo>
                  <a:pt x="4290179" y="3883579"/>
                  <a:pt x="4152258" y="3839716"/>
                  <a:pt x="4023607" y="3861239"/>
                </a:cubicBezTo>
                <a:cubicBezTo>
                  <a:pt x="3894956" y="3882762"/>
                  <a:pt x="3533094" y="3850153"/>
                  <a:pt x="3405027" y="3861239"/>
                </a:cubicBezTo>
                <a:cubicBezTo>
                  <a:pt x="3276960" y="3872325"/>
                  <a:pt x="3158365" y="3829002"/>
                  <a:pt x="2939674" y="3861239"/>
                </a:cubicBezTo>
                <a:cubicBezTo>
                  <a:pt x="2720983" y="3893476"/>
                  <a:pt x="2657700" y="3838448"/>
                  <a:pt x="2525395" y="3861239"/>
                </a:cubicBezTo>
                <a:cubicBezTo>
                  <a:pt x="2393090" y="3884030"/>
                  <a:pt x="2149571" y="3825305"/>
                  <a:pt x="1957891" y="3861239"/>
                </a:cubicBezTo>
                <a:cubicBezTo>
                  <a:pt x="1766211" y="3897173"/>
                  <a:pt x="1596778" y="3827220"/>
                  <a:pt x="1390386" y="3861239"/>
                </a:cubicBezTo>
                <a:cubicBezTo>
                  <a:pt x="1183995" y="3895258"/>
                  <a:pt x="949962" y="3853175"/>
                  <a:pt x="720731" y="3861239"/>
                </a:cubicBezTo>
                <a:cubicBezTo>
                  <a:pt x="491501" y="3869303"/>
                  <a:pt x="195301" y="3777439"/>
                  <a:pt x="0" y="3861239"/>
                </a:cubicBezTo>
                <a:lnTo>
                  <a:pt x="0" y="3861239"/>
                </a:lnTo>
                <a:cubicBezTo>
                  <a:pt x="-53015" y="3674524"/>
                  <a:pt x="58173" y="3445033"/>
                  <a:pt x="0" y="3292781"/>
                </a:cubicBezTo>
                <a:cubicBezTo>
                  <a:pt x="-58173" y="3140529"/>
                  <a:pt x="23694" y="3032518"/>
                  <a:pt x="0" y="2788677"/>
                </a:cubicBezTo>
                <a:cubicBezTo>
                  <a:pt x="-23694" y="2544836"/>
                  <a:pt x="12694" y="2396980"/>
                  <a:pt x="0" y="2252396"/>
                </a:cubicBezTo>
                <a:cubicBezTo>
                  <a:pt x="-12694" y="2107812"/>
                  <a:pt x="50023" y="1882259"/>
                  <a:pt x="0" y="1683938"/>
                </a:cubicBezTo>
                <a:cubicBezTo>
                  <a:pt x="-50023" y="1485617"/>
                  <a:pt x="38997" y="1346794"/>
                  <a:pt x="0" y="1244188"/>
                </a:cubicBezTo>
                <a:cubicBezTo>
                  <a:pt x="-38997" y="1141582"/>
                  <a:pt x="66632" y="783949"/>
                  <a:pt x="0" y="643553"/>
                </a:cubicBezTo>
                <a:cubicBezTo>
                  <a:pt x="28806" y="245714"/>
                  <a:pt x="261072" y="62955"/>
                  <a:pt x="643553"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مؤشر إنتاج</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يقيس أجمالي حجم الإنتاج الصناعي في الدولة بغض النظر عن قيمته السعرية..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بما يعني أن بيانات المؤشر لا تتأثر بالتضخم..</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ويقيس المؤشر أيضًا حجم إنتاج السلع المعمرة وغير المعمرة والمعدات العسكرية بالإضافة إلى التعدين والخدمات المختلفة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ولكنه يصدر بعد نهاية الشهر بحوالي أسبوعين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يصدره المجلس الاحتياطي الفيدرالي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424271458"/>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1939ADDF-DB62-3329-7193-81BE891294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737" y="1114519"/>
            <a:ext cx="3905670" cy="19143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266" name="Picture 2" descr="Has Your Business Flat-Lined? Revitalizing Business Growth">
            <a:extLst>
              <a:ext uri="{FF2B5EF4-FFF2-40B4-BE49-F238E27FC236}">
                <a16:creationId xmlns:a16="http://schemas.microsoft.com/office/drawing/2014/main" id="{73AD89BA-EA8D-F11A-F23B-07D0273B30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458" y="3438461"/>
            <a:ext cx="2377814" cy="19633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3295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178808" y="55366"/>
            <a:ext cx="4927490"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مبيعات التجزئة الأمريكي </a:t>
            </a:r>
            <a:r>
              <a:rPr lang="en-US" b="1" dirty="0"/>
              <a:t>Retail Sales</a:t>
            </a:r>
            <a:endParaRPr lang="en-US" sz="800" dirty="0"/>
          </a:p>
        </p:txBody>
      </p:sp>
      <p:sp>
        <p:nvSpPr>
          <p:cNvPr id="6" name="Explosion: 8 Points 5">
            <a:extLst>
              <a:ext uri="{FF2B5EF4-FFF2-40B4-BE49-F238E27FC236}">
                <a16:creationId xmlns:a16="http://schemas.microsoft.com/office/drawing/2014/main" id="{B40A36E8-6D24-6829-722E-1BCB31F2E8ED}"/>
              </a:ext>
            </a:extLst>
          </p:cNvPr>
          <p:cNvSpPr/>
          <p:nvPr/>
        </p:nvSpPr>
        <p:spPr>
          <a:xfrm>
            <a:off x="8942043" y="92350"/>
            <a:ext cx="435788"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38015" y="5899630"/>
            <a:ext cx="1142245" cy="669925"/>
          </a:xfrm>
        </p:spPr>
        <p:txBody>
          <a:bodyPr/>
          <a:lstStyle/>
          <a:p>
            <a:r>
              <a:rPr lang="ar-EG" sz="6000" dirty="0">
                <a:solidFill>
                  <a:schemeClr val="tx1"/>
                </a:solidFill>
              </a:rPr>
              <a:t>16</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581144" y="1177105"/>
            <a:ext cx="5751094" cy="3861239"/>
          </a:xfrm>
          <a:custGeom>
            <a:avLst/>
            <a:gdLst>
              <a:gd name="connsiteX0" fmla="*/ 643553 w 5751094"/>
              <a:gd name="connsiteY0" fmla="*/ 0 h 3861239"/>
              <a:gd name="connsiteX1" fmla="*/ 1313208 w 5751094"/>
              <a:gd name="connsiteY1" fmla="*/ 0 h 3861239"/>
              <a:gd name="connsiteX2" fmla="*/ 1982864 w 5751094"/>
              <a:gd name="connsiteY2" fmla="*/ 0 h 3861239"/>
              <a:gd name="connsiteX3" fmla="*/ 2550368 w 5751094"/>
              <a:gd name="connsiteY3" fmla="*/ 0 h 3861239"/>
              <a:gd name="connsiteX4" fmla="*/ 3066797 w 5751094"/>
              <a:gd name="connsiteY4" fmla="*/ 0 h 3861239"/>
              <a:gd name="connsiteX5" fmla="*/ 3736453 w 5751094"/>
              <a:gd name="connsiteY5" fmla="*/ 0 h 3861239"/>
              <a:gd name="connsiteX6" fmla="*/ 4406108 w 5751094"/>
              <a:gd name="connsiteY6" fmla="*/ 0 h 3861239"/>
              <a:gd name="connsiteX7" fmla="*/ 5075764 w 5751094"/>
              <a:gd name="connsiteY7" fmla="*/ 0 h 3861239"/>
              <a:gd name="connsiteX8" fmla="*/ 5751094 w 5751094"/>
              <a:gd name="connsiteY8" fmla="*/ 0 h 3861239"/>
              <a:gd name="connsiteX9" fmla="*/ 5751094 w 5751094"/>
              <a:gd name="connsiteY9" fmla="*/ 0 h 3861239"/>
              <a:gd name="connsiteX10" fmla="*/ 5751094 w 5751094"/>
              <a:gd name="connsiteY10" fmla="*/ 600635 h 3861239"/>
              <a:gd name="connsiteX11" fmla="*/ 5751094 w 5751094"/>
              <a:gd name="connsiteY11" fmla="*/ 1169093 h 3861239"/>
              <a:gd name="connsiteX12" fmla="*/ 5751094 w 5751094"/>
              <a:gd name="connsiteY12" fmla="*/ 1705374 h 3861239"/>
              <a:gd name="connsiteX13" fmla="*/ 5751094 w 5751094"/>
              <a:gd name="connsiteY13" fmla="*/ 2209478 h 3861239"/>
              <a:gd name="connsiteX14" fmla="*/ 5751094 w 5751094"/>
              <a:gd name="connsiteY14" fmla="*/ 3217686 h 3861239"/>
              <a:gd name="connsiteX15" fmla="*/ 5107541 w 5751094"/>
              <a:gd name="connsiteY15" fmla="*/ 3861239 h 3861239"/>
              <a:gd name="connsiteX16" fmla="*/ 4437886 w 5751094"/>
              <a:gd name="connsiteY16" fmla="*/ 3861239 h 3861239"/>
              <a:gd name="connsiteX17" fmla="*/ 3870381 w 5751094"/>
              <a:gd name="connsiteY17" fmla="*/ 3861239 h 3861239"/>
              <a:gd name="connsiteX18" fmla="*/ 3405027 w 5751094"/>
              <a:gd name="connsiteY18" fmla="*/ 3861239 h 3861239"/>
              <a:gd name="connsiteX19" fmla="*/ 2786447 w 5751094"/>
              <a:gd name="connsiteY19" fmla="*/ 3861239 h 3861239"/>
              <a:gd name="connsiteX20" fmla="*/ 2116792 w 5751094"/>
              <a:gd name="connsiteY20" fmla="*/ 3861239 h 3861239"/>
              <a:gd name="connsiteX21" fmla="*/ 1498212 w 5751094"/>
              <a:gd name="connsiteY21" fmla="*/ 3861239 h 3861239"/>
              <a:gd name="connsiteX22" fmla="*/ 981783 w 5751094"/>
              <a:gd name="connsiteY22" fmla="*/ 3861239 h 3861239"/>
              <a:gd name="connsiteX23" fmla="*/ 567505 w 5751094"/>
              <a:gd name="connsiteY23" fmla="*/ 3861239 h 3861239"/>
              <a:gd name="connsiteX24" fmla="*/ 0 w 5751094"/>
              <a:gd name="connsiteY24" fmla="*/ 3861239 h 3861239"/>
              <a:gd name="connsiteX25" fmla="*/ 0 w 5751094"/>
              <a:gd name="connsiteY25" fmla="*/ 3861239 h 3861239"/>
              <a:gd name="connsiteX26" fmla="*/ 0 w 5751094"/>
              <a:gd name="connsiteY26" fmla="*/ 3389312 h 3861239"/>
              <a:gd name="connsiteX27" fmla="*/ 0 w 5751094"/>
              <a:gd name="connsiteY27" fmla="*/ 2788677 h 3861239"/>
              <a:gd name="connsiteX28" fmla="*/ 0 w 5751094"/>
              <a:gd name="connsiteY28" fmla="*/ 2284573 h 3861239"/>
              <a:gd name="connsiteX29" fmla="*/ 0 w 5751094"/>
              <a:gd name="connsiteY29" fmla="*/ 1780469 h 3861239"/>
              <a:gd name="connsiteX30" fmla="*/ 0 w 5751094"/>
              <a:gd name="connsiteY30" fmla="*/ 1308541 h 3861239"/>
              <a:gd name="connsiteX31" fmla="*/ 0 w 5751094"/>
              <a:gd name="connsiteY31" fmla="*/ 643553 h 3861239"/>
              <a:gd name="connsiteX32" fmla="*/ 643553 w 5751094"/>
              <a:gd name="connsiteY32" fmla="*/ 0 h 38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51094" h="3861239" fill="none" extrusionOk="0">
                <a:moveTo>
                  <a:pt x="643553" y="0"/>
                </a:moveTo>
                <a:cubicBezTo>
                  <a:pt x="831632" y="-13244"/>
                  <a:pt x="980903" y="2186"/>
                  <a:pt x="1313208" y="0"/>
                </a:cubicBezTo>
                <a:cubicBezTo>
                  <a:pt x="1645514" y="-2186"/>
                  <a:pt x="1810058" y="15835"/>
                  <a:pt x="1982864" y="0"/>
                </a:cubicBezTo>
                <a:cubicBezTo>
                  <a:pt x="2155670" y="-15835"/>
                  <a:pt x="2342710" y="2907"/>
                  <a:pt x="2550368" y="0"/>
                </a:cubicBezTo>
                <a:cubicBezTo>
                  <a:pt x="2758026" y="-2907"/>
                  <a:pt x="2943480" y="27714"/>
                  <a:pt x="3066797" y="0"/>
                </a:cubicBezTo>
                <a:cubicBezTo>
                  <a:pt x="3190114" y="-27714"/>
                  <a:pt x="3481771" y="32098"/>
                  <a:pt x="3736453" y="0"/>
                </a:cubicBezTo>
                <a:cubicBezTo>
                  <a:pt x="3991135" y="-32098"/>
                  <a:pt x="4096192" y="61394"/>
                  <a:pt x="4406108" y="0"/>
                </a:cubicBezTo>
                <a:cubicBezTo>
                  <a:pt x="4716025" y="-61394"/>
                  <a:pt x="4780130" y="13481"/>
                  <a:pt x="5075764" y="0"/>
                </a:cubicBezTo>
                <a:cubicBezTo>
                  <a:pt x="5371398" y="-13481"/>
                  <a:pt x="5479249" y="70667"/>
                  <a:pt x="5751094" y="0"/>
                </a:cubicBezTo>
                <a:lnTo>
                  <a:pt x="5751094" y="0"/>
                </a:lnTo>
                <a:cubicBezTo>
                  <a:pt x="5771649" y="200663"/>
                  <a:pt x="5694177" y="429045"/>
                  <a:pt x="5751094" y="600635"/>
                </a:cubicBezTo>
                <a:cubicBezTo>
                  <a:pt x="5808011" y="772225"/>
                  <a:pt x="5742072" y="911775"/>
                  <a:pt x="5751094" y="1169093"/>
                </a:cubicBezTo>
                <a:cubicBezTo>
                  <a:pt x="5760116" y="1426411"/>
                  <a:pt x="5687478" y="1557993"/>
                  <a:pt x="5751094" y="1705374"/>
                </a:cubicBezTo>
                <a:cubicBezTo>
                  <a:pt x="5814710" y="1852755"/>
                  <a:pt x="5743472" y="2081891"/>
                  <a:pt x="5751094" y="2209478"/>
                </a:cubicBezTo>
                <a:cubicBezTo>
                  <a:pt x="5758716" y="2337065"/>
                  <a:pt x="5716374" y="2717605"/>
                  <a:pt x="5751094" y="3217686"/>
                </a:cubicBezTo>
                <a:cubicBezTo>
                  <a:pt x="5836498" y="3532171"/>
                  <a:pt x="5450810" y="3879471"/>
                  <a:pt x="5107541" y="3861239"/>
                </a:cubicBezTo>
                <a:cubicBezTo>
                  <a:pt x="4863718" y="3912579"/>
                  <a:pt x="4663934" y="3835254"/>
                  <a:pt x="4437886" y="3861239"/>
                </a:cubicBezTo>
                <a:cubicBezTo>
                  <a:pt x="4211838" y="3887224"/>
                  <a:pt x="3990588" y="3810611"/>
                  <a:pt x="3870381" y="3861239"/>
                </a:cubicBezTo>
                <a:cubicBezTo>
                  <a:pt x="3750174" y="3911867"/>
                  <a:pt x="3615886" y="3857085"/>
                  <a:pt x="3405027" y="3861239"/>
                </a:cubicBezTo>
                <a:cubicBezTo>
                  <a:pt x="3194168" y="3865393"/>
                  <a:pt x="3031855" y="3789965"/>
                  <a:pt x="2786447" y="3861239"/>
                </a:cubicBezTo>
                <a:cubicBezTo>
                  <a:pt x="2541039" y="3932513"/>
                  <a:pt x="2264932" y="3826627"/>
                  <a:pt x="2116792" y="3861239"/>
                </a:cubicBezTo>
                <a:cubicBezTo>
                  <a:pt x="1968653" y="3895851"/>
                  <a:pt x="1701913" y="3833756"/>
                  <a:pt x="1498212" y="3861239"/>
                </a:cubicBezTo>
                <a:cubicBezTo>
                  <a:pt x="1294511" y="3888722"/>
                  <a:pt x="1222274" y="3841122"/>
                  <a:pt x="981783" y="3861239"/>
                </a:cubicBezTo>
                <a:cubicBezTo>
                  <a:pt x="741292" y="3881356"/>
                  <a:pt x="654053" y="3812407"/>
                  <a:pt x="567505" y="3861239"/>
                </a:cubicBezTo>
                <a:cubicBezTo>
                  <a:pt x="480957" y="3910071"/>
                  <a:pt x="281834" y="3849999"/>
                  <a:pt x="0" y="3861239"/>
                </a:cubicBezTo>
                <a:lnTo>
                  <a:pt x="0" y="3861239"/>
                </a:lnTo>
                <a:cubicBezTo>
                  <a:pt x="-9720" y="3736727"/>
                  <a:pt x="28151" y="3624288"/>
                  <a:pt x="0" y="3389312"/>
                </a:cubicBezTo>
                <a:cubicBezTo>
                  <a:pt x="-28151" y="3154336"/>
                  <a:pt x="62154" y="3010068"/>
                  <a:pt x="0" y="2788677"/>
                </a:cubicBezTo>
                <a:cubicBezTo>
                  <a:pt x="-62154" y="2567287"/>
                  <a:pt x="25719" y="2448184"/>
                  <a:pt x="0" y="2284573"/>
                </a:cubicBezTo>
                <a:cubicBezTo>
                  <a:pt x="-25719" y="2120962"/>
                  <a:pt x="47492" y="2012701"/>
                  <a:pt x="0" y="1780469"/>
                </a:cubicBezTo>
                <a:cubicBezTo>
                  <a:pt x="-47492" y="1548237"/>
                  <a:pt x="30136" y="1409951"/>
                  <a:pt x="0" y="1308541"/>
                </a:cubicBezTo>
                <a:cubicBezTo>
                  <a:pt x="-30136" y="1207131"/>
                  <a:pt x="79013" y="828972"/>
                  <a:pt x="0" y="643553"/>
                </a:cubicBezTo>
                <a:cubicBezTo>
                  <a:pt x="22021" y="267639"/>
                  <a:pt x="286479" y="-7901"/>
                  <a:pt x="643553" y="0"/>
                </a:cubicBezTo>
                <a:close/>
              </a:path>
              <a:path w="5751094" h="3861239" stroke="0" extrusionOk="0">
                <a:moveTo>
                  <a:pt x="643553" y="0"/>
                </a:moveTo>
                <a:cubicBezTo>
                  <a:pt x="950467" y="-39594"/>
                  <a:pt x="1126181" y="60549"/>
                  <a:pt x="1313208" y="0"/>
                </a:cubicBezTo>
                <a:cubicBezTo>
                  <a:pt x="1500236" y="-60549"/>
                  <a:pt x="1604359" y="23122"/>
                  <a:pt x="1727487" y="0"/>
                </a:cubicBezTo>
                <a:cubicBezTo>
                  <a:pt x="1850615" y="-23122"/>
                  <a:pt x="2104535" y="33762"/>
                  <a:pt x="2397142" y="0"/>
                </a:cubicBezTo>
                <a:cubicBezTo>
                  <a:pt x="2689750" y="-33762"/>
                  <a:pt x="2903533" y="50554"/>
                  <a:pt x="3066797" y="0"/>
                </a:cubicBezTo>
                <a:cubicBezTo>
                  <a:pt x="3230061" y="-50554"/>
                  <a:pt x="3353441" y="4216"/>
                  <a:pt x="3634302" y="0"/>
                </a:cubicBezTo>
                <a:cubicBezTo>
                  <a:pt x="3915163" y="-4216"/>
                  <a:pt x="3978795" y="6023"/>
                  <a:pt x="4252882" y="0"/>
                </a:cubicBezTo>
                <a:cubicBezTo>
                  <a:pt x="4526969" y="-6023"/>
                  <a:pt x="4578822" y="30050"/>
                  <a:pt x="4718236" y="0"/>
                </a:cubicBezTo>
                <a:cubicBezTo>
                  <a:pt x="4857650" y="-30050"/>
                  <a:pt x="5530944" y="86823"/>
                  <a:pt x="5751094" y="0"/>
                </a:cubicBezTo>
                <a:lnTo>
                  <a:pt x="5751094" y="0"/>
                </a:lnTo>
                <a:cubicBezTo>
                  <a:pt x="5753837" y="240261"/>
                  <a:pt x="5719566" y="378685"/>
                  <a:pt x="5751094" y="504104"/>
                </a:cubicBezTo>
                <a:cubicBezTo>
                  <a:pt x="5782622" y="629523"/>
                  <a:pt x="5723375" y="821509"/>
                  <a:pt x="5751094" y="943855"/>
                </a:cubicBezTo>
                <a:cubicBezTo>
                  <a:pt x="5778813" y="1066201"/>
                  <a:pt x="5712220" y="1215920"/>
                  <a:pt x="5751094" y="1480136"/>
                </a:cubicBezTo>
                <a:cubicBezTo>
                  <a:pt x="5789968" y="1744352"/>
                  <a:pt x="5734053" y="1810695"/>
                  <a:pt x="5751094" y="1984240"/>
                </a:cubicBezTo>
                <a:cubicBezTo>
                  <a:pt x="5768135" y="2157785"/>
                  <a:pt x="5749152" y="2362072"/>
                  <a:pt x="5751094" y="2520521"/>
                </a:cubicBezTo>
                <a:cubicBezTo>
                  <a:pt x="5753036" y="2678970"/>
                  <a:pt x="5703750" y="2986395"/>
                  <a:pt x="5751094" y="3217686"/>
                </a:cubicBezTo>
                <a:cubicBezTo>
                  <a:pt x="5698132" y="3614902"/>
                  <a:pt x="5504925" y="3809890"/>
                  <a:pt x="5107541" y="3861239"/>
                </a:cubicBezTo>
                <a:cubicBezTo>
                  <a:pt x="4972542" y="3891055"/>
                  <a:pt x="4585594" y="3838899"/>
                  <a:pt x="4437886" y="3861239"/>
                </a:cubicBezTo>
                <a:cubicBezTo>
                  <a:pt x="4290179" y="3883579"/>
                  <a:pt x="4152258" y="3839716"/>
                  <a:pt x="4023607" y="3861239"/>
                </a:cubicBezTo>
                <a:cubicBezTo>
                  <a:pt x="3894956" y="3882762"/>
                  <a:pt x="3533094" y="3850153"/>
                  <a:pt x="3405027" y="3861239"/>
                </a:cubicBezTo>
                <a:cubicBezTo>
                  <a:pt x="3276960" y="3872325"/>
                  <a:pt x="3158365" y="3829002"/>
                  <a:pt x="2939674" y="3861239"/>
                </a:cubicBezTo>
                <a:cubicBezTo>
                  <a:pt x="2720983" y="3893476"/>
                  <a:pt x="2657700" y="3838448"/>
                  <a:pt x="2525395" y="3861239"/>
                </a:cubicBezTo>
                <a:cubicBezTo>
                  <a:pt x="2393090" y="3884030"/>
                  <a:pt x="2149571" y="3825305"/>
                  <a:pt x="1957891" y="3861239"/>
                </a:cubicBezTo>
                <a:cubicBezTo>
                  <a:pt x="1766211" y="3897173"/>
                  <a:pt x="1596778" y="3827220"/>
                  <a:pt x="1390386" y="3861239"/>
                </a:cubicBezTo>
                <a:cubicBezTo>
                  <a:pt x="1183995" y="3895258"/>
                  <a:pt x="949962" y="3853175"/>
                  <a:pt x="720731" y="3861239"/>
                </a:cubicBezTo>
                <a:cubicBezTo>
                  <a:pt x="491501" y="3869303"/>
                  <a:pt x="195301" y="3777439"/>
                  <a:pt x="0" y="3861239"/>
                </a:cubicBezTo>
                <a:lnTo>
                  <a:pt x="0" y="3861239"/>
                </a:lnTo>
                <a:cubicBezTo>
                  <a:pt x="-53015" y="3674524"/>
                  <a:pt x="58173" y="3445033"/>
                  <a:pt x="0" y="3292781"/>
                </a:cubicBezTo>
                <a:cubicBezTo>
                  <a:pt x="-58173" y="3140529"/>
                  <a:pt x="23694" y="3032518"/>
                  <a:pt x="0" y="2788677"/>
                </a:cubicBezTo>
                <a:cubicBezTo>
                  <a:pt x="-23694" y="2544836"/>
                  <a:pt x="12694" y="2396980"/>
                  <a:pt x="0" y="2252396"/>
                </a:cubicBezTo>
                <a:cubicBezTo>
                  <a:pt x="-12694" y="2107812"/>
                  <a:pt x="50023" y="1882259"/>
                  <a:pt x="0" y="1683938"/>
                </a:cubicBezTo>
                <a:cubicBezTo>
                  <a:pt x="-50023" y="1485617"/>
                  <a:pt x="38997" y="1346794"/>
                  <a:pt x="0" y="1244188"/>
                </a:cubicBezTo>
                <a:cubicBezTo>
                  <a:pt x="-38997" y="1141582"/>
                  <a:pt x="66632" y="783949"/>
                  <a:pt x="0" y="643553"/>
                </a:cubicBezTo>
                <a:cubicBezTo>
                  <a:pt x="28806" y="245714"/>
                  <a:pt x="261072" y="62955"/>
                  <a:pt x="643553"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مؤشر مستهلكين ونعرف منه الطلب.</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مؤشر يقيم إجمالي مبيعات السلع لدى تجار التجزئة..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ويعتبر هذا المؤشر أهم المؤشرات لإتفاق المستهلكين..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شهرية ولكنه يصدر بعد نهاية الشهر بأسبوعين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الإحصاءات بوزارة التجارة الأمريكية.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4183358007"/>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Has Your Business Flat-Lined? Revitalizing Business Growth">
            <a:extLst>
              <a:ext uri="{FF2B5EF4-FFF2-40B4-BE49-F238E27FC236}">
                <a16:creationId xmlns:a16="http://schemas.microsoft.com/office/drawing/2014/main" id="{73AD89BA-EA8D-F11A-F23B-07D0273B30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874" y="3422840"/>
            <a:ext cx="2377814" cy="19633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a:extLst>
              <a:ext uri="{FF2B5EF4-FFF2-40B4-BE49-F238E27FC236}">
                <a16:creationId xmlns:a16="http://schemas.microsoft.com/office/drawing/2014/main" id="{DAD044E9-10CD-5663-437B-D3BAF87806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634" y="340544"/>
            <a:ext cx="3540627" cy="25795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56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3616452" y="128614"/>
            <a:ext cx="4718272" cy="790358"/>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endParaRPr lang="en-US" dirty="0"/>
          </a:p>
          <a:p>
            <a:pPr algn="ctr" rtl="1">
              <a:lnSpc>
                <a:spcPct val="115000"/>
              </a:lnSpc>
              <a:spcAft>
                <a:spcPts val="1000"/>
              </a:spcAft>
            </a:pPr>
            <a:r>
              <a:rPr lang="ar-DZ" dirty="0"/>
              <a:t>مبيعات المنازل القائمة الأمريكي</a:t>
            </a:r>
            <a:endParaRPr lang="en-US" dirty="0"/>
          </a:p>
          <a:p>
            <a:pPr algn="ctr" rtl="1">
              <a:lnSpc>
                <a:spcPct val="115000"/>
              </a:lnSpc>
              <a:spcAft>
                <a:spcPts val="1000"/>
              </a:spcAft>
            </a:pPr>
            <a:r>
              <a:rPr lang="en-US" b="1" dirty="0"/>
              <a:t>Existing home sales</a:t>
            </a:r>
            <a:endParaRPr lang="en-US" dirty="0"/>
          </a:p>
          <a:p>
            <a:pPr algn="ctr" rtl="1">
              <a:lnSpc>
                <a:spcPct val="115000"/>
              </a:lnSpc>
              <a:spcAft>
                <a:spcPts val="1000"/>
              </a:spcAft>
            </a:pPr>
            <a:r>
              <a:rPr lang="ar-DZ" dirty="0"/>
              <a:t> </a:t>
            </a:r>
            <a:endParaRPr lang="en-US"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25545" y="5899629"/>
            <a:ext cx="1142245" cy="669925"/>
          </a:xfrm>
        </p:spPr>
        <p:txBody>
          <a:bodyPr/>
          <a:lstStyle/>
          <a:p>
            <a:r>
              <a:rPr lang="ar-EG" sz="6000" dirty="0">
                <a:solidFill>
                  <a:schemeClr val="tx1"/>
                </a:solidFill>
              </a:rPr>
              <a:t>17</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250353"/>
            <a:ext cx="5828158" cy="5319201"/>
          </a:xfrm>
          <a:custGeom>
            <a:avLst/>
            <a:gdLst>
              <a:gd name="connsiteX0" fmla="*/ 886551 w 5828158"/>
              <a:gd name="connsiteY0" fmla="*/ 0 h 5319201"/>
              <a:gd name="connsiteX1" fmla="*/ 1485035 w 5828158"/>
              <a:gd name="connsiteY1" fmla="*/ 0 h 5319201"/>
              <a:gd name="connsiteX2" fmla="*/ 2132934 w 5828158"/>
              <a:gd name="connsiteY2" fmla="*/ 0 h 5319201"/>
              <a:gd name="connsiteX3" fmla="*/ 2780834 w 5828158"/>
              <a:gd name="connsiteY3" fmla="*/ 0 h 5319201"/>
              <a:gd name="connsiteX4" fmla="*/ 3231069 w 5828158"/>
              <a:gd name="connsiteY4" fmla="*/ 0 h 5319201"/>
              <a:gd name="connsiteX5" fmla="*/ 3878969 w 5828158"/>
              <a:gd name="connsiteY5" fmla="*/ 0 h 5319201"/>
              <a:gd name="connsiteX6" fmla="*/ 4378620 w 5828158"/>
              <a:gd name="connsiteY6" fmla="*/ 0 h 5319201"/>
              <a:gd name="connsiteX7" fmla="*/ 5026520 w 5828158"/>
              <a:gd name="connsiteY7" fmla="*/ 0 h 5319201"/>
              <a:gd name="connsiteX8" fmla="*/ 5828158 w 5828158"/>
              <a:gd name="connsiteY8" fmla="*/ 0 h 5319201"/>
              <a:gd name="connsiteX9" fmla="*/ 5828158 w 5828158"/>
              <a:gd name="connsiteY9" fmla="*/ 0 h 5319201"/>
              <a:gd name="connsiteX10" fmla="*/ 5828158 w 5828158"/>
              <a:gd name="connsiteY10" fmla="*/ 554081 h 5319201"/>
              <a:gd name="connsiteX11" fmla="*/ 5828158 w 5828158"/>
              <a:gd name="connsiteY11" fmla="*/ 1063836 h 5319201"/>
              <a:gd name="connsiteX12" fmla="*/ 5828158 w 5828158"/>
              <a:gd name="connsiteY12" fmla="*/ 1484938 h 5319201"/>
              <a:gd name="connsiteX13" fmla="*/ 5828158 w 5828158"/>
              <a:gd name="connsiteY13" fmla="*/ 1906039 h 5319201"/>
              <a:gd name="connsiteX14" fmla="*/ 5828158 w 5828158"/>
              <a:gd name="connsiteY14" fmla="*/ 2460121 h 5319201"/>
              <a:gd name="connsiteX15" fmla="*/ 5828158 w 5828158"/>
              <a:gd name="connsiteY15" fmla="*/ 2925549 h 5319201"/>
              <a:gd name="connsiteX16" fmla="*/ 5828158 w 5828158"/>
              <a:gd name="connsiteY16" fmla="*/ 3523957 h 5319201"/>
              <a:gd name="connsiteX17" fmla="*/ 5828158 w 5828158"/>
              <a:gd name="connsiteY17" fmla="*/ 4432650 h 5319201"/>
              <a:gd name="connsiteX18" fmla="*/ 4941607 w 5828158"/>
              <a:gd name="connsiteY18" fmla="*/ 5319201 h 5319201"/>
              <a:gd name="connsiteX19" fmla="*/ 4491372 w 5828158"/>
              <a:gd name="connsiteY19" fmla="*/ 5319201 h 5319201"/>
              <a:gd name="connsiteX20" fmla="*/ 3892888 w 5828158"/>
              <a:gd name="connsiteY20" fmla="*/ 5319201 h 5319201"/>
              <a:gd name="connsiteX21" fmla="*/ 3442653 w 5828158"/>
              <a:gd name="connsiteY21" fmla="*/ 5319201 h 5319201"/>
              <a:gd name="connsiteX22" fmla="*/ 2943002 w 5828158"/>
              <a:gd name="connsiteY22" fmla="*/ 5319201 h 5319201"/>
              <a:gd name="connsiteX23" fmla="*/ 2295102 w 5828158"/>
              <a:gd name="connsiteY23" fmla="*/ 5319201 h 5319201"/>
              <a:gd name="connsiteX24" fmla="*/ 1894283 w 5828158"/>
              <a:gd name="connsiteY24" fmla="*/ 5319201 h 5319201"/>
              <a:gd name="connsiteX25" fmla="*/ 1394631 w 5828158"/>
              <a:gd name="connsiteY25" fmla="*/ 5319201 h 5319201"/>
              <a:gd name="connsiteX26" fmla="*/ 845564 w 5828158"/>
              <a:gd name="connsiteY26" fmla="*/ 5319201 h 5319201"/>
              <a:gd name="connsiteX27" fmla="*/ 0 w 5828158"/>
              <a:gd name="connsiteY27" fmla="*/ 5319201 h 5319201"/>
              <a:gd name="connsiteX28" fmla="*/ 0 w 5828158"/>
              <a:gd name="connsiteY28" fmla="*/ 5319201 h 5319201"/>
              <a:gd name="connsiteX29" fmla="*/ 0 w 5828158"/>
              <a:gd name="connsiteY29" fmla="*/ 4853773 h 5319201"/>
              <a:gd name="connsiteX30" fmla="*/ 0 w 5828158"/>
              <a:gd name="connsiteY30" fmla="*/ 4255365 h 5319201"/>
              <a:gd name="connsiteX31" fmla="*/ 0 w 5828158"/>
              <a:gd name="connsiteY31" fmla="*/ 3701284 h 5319201"/>
              <a:gd name="connsiteX32" fmla="*/ 0 w 5828158"/>
              <a:gd name="connsiteY32" fmla="*/ 3280182 h 5319201"/>
              <a:gd name="connsiteX33" fmla="*/ 0 w 5828158"/>
              <a:gd name="connsiteY33" fmla="*/ 2637448 h 5319201"/>
              <a:gd name="connsiteX34" fmla="*/ 0 w 5828158"/>
              <a:gd name="connsiteY34" fmla="*/ 2083367 h 5319201"/>
              <a:gd name="connsiteX35" fmla="*/ 0 w 5828158"/>
              <a:gd name="connsiteY35" fmla="*/ 1573612 h 5319201"/>
              <a:gd name="connsiteX36" fmla="*/ 0 w 5828158"/>
              <a:gd name="connsiteY36" fmla="*/ 886551 h 5319201"/>
              <a:gd name="connsiteX37" fmla="*/ 886551 w 5828158"/>
              <a:gd name="connsiteY37" fmla="*/ 0 h 53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8158" h="5319201" fill="none" extrusionOk="0">
                <a:moveTo>
                  <a:pt x="886551" y="0"/>
                </a:moveTo>
                <a:cubicBezTo>
                  <a:pt x="1038532" y="-21900"/>
                  <a:pt x="1225130" y="30095"/>
                  <a:pt x="1485035" y="0"/>
                </a:cubicBezTo>
                <a:cubicBezTo>
                  <a:pt x="1744940" y="-30095"/>
                  <a:pt x="1843352" y="60274"/>
                  <a:pt x="2132934" y="0"/>
                </a:cubicBezTo>
                <a:cubicBezTo>
                  <a:pt x="2422516" y="-60274"/>
                  <a:pt x="2460672" y="70395"/>
                  <a:pt x="2780834" y="0"/>
                </a:cubicBezTo>
                <a:cubicBezTo>
                  <a:pt x="3100996" y="-70395"/>
                  <a:pt x="3039830" y="15436"/>
                  <a:pt x="3231069" y="0"/>
                </a:cubicBezTo>
                <a:cubicBezTo>
                  <a:pt x="3422308" y="-15436"/>
                  <a:pt x="3735520" y="53390"/>
                  <a:pt x="3878969" y="0"/>
                </a:cubicBezTo>
                <a:cubicBezTo>
                  <a:pt x="4022418" y="-53390"/>
                  <a:pt x="4196770" y="9293"/>
                  <a:pt x="4378620" y="0"/>
                </a:cubicBezTo>
                <a:cubicBezTo>
                  <a:pt x="4560470" y="-9293"/>
                  <a:pt x="4734148" y="237"/>
                  <a:pt x="5026520" y="0"/>
                </a:cubicBezTo>
                <a:cubicBezTo>
                  <a:pt x="5318892" y="-237"/>
                  <a:pt x="5600401" y="81990"/>
                  <a:pt x="5828158" y="0"/>
                </a:cubicBezTo>
                <a:lnTo>
                  <a:pt x="5828158" y="0"/>
                </a:lnTo>
                <a:cubicBezTo>
                  <a:pt x="5832665" y="156152"/>
                  <a:pt x="5811989" y="291422"/>
                  <a:pt x="5828158" y="554081"/>
                </a:cubicBezTo>
                <a:cubicBezTo>
                  <a:pt x="5844327" y="816740"/>
                  <a:pt x="5810725" y="949486"/>
                  <a:pt x="5828158" y="1063836"/>
                </a:cubicBezTo>
                <a:cubicBezTo>
                  <a:pt x="5845591" y="1178186"/>
                  <a:pt x="5814829" y="1320548"/>
                  <a:pt x="5828158" y="1484938"/>
                </a:cubicBezTo>
                <a:cubicBezTo>
                  <a:pt x="5841487" y="1649328"/>
                  <a:pt x="5781156" y="1754598"/>
                  <a:pt x="5828158" y="1906039"/>
                </a:cubicBezTo>
                <a:cubicBezTo>
                  <a:pt x="5875160" y="2057480"/>
                  <a:pt x="5811038" y="2265619"/>
                  <a:pt x="5828158" y="2460121"/>
                </a:cubicBezTo>
                <a:cubicBezTo>
                  <a:pt x="5845278" y="2654623"/>
                  <a:pt x="5773636" y="2815784"/>
                  <a:pt x="5828158" y="2925549"/>
                </a:cubicBezTo>
                <a:cubicBezTo>
                  <a:pt x="5882680" y="3035314"/>
                  <a:pt x="5784496" y="3353569"/>
                  <a:pt x="5828158" y="3523957"/>
                </a:cubicBezTo>
                <a:cubicBezTo>
                  <a:pt x="5871820" y="3694345"/>
                  <a:pt x="5773108" y="4001117"/>
                  <a:pt x="5828158" y="4432650"/>
                </a:cubicBezTo>
                <a:cubicBezTo>
                  <a:pt x="5856776" y="4829225"/>
                  <a:pt x="5430090" y="5329950"/>
                  <a:pt x="4941607" y="5319201"/>
                </a:cubicBezTo>
                <a:cubicBezTo>
                  <a:pt x="4837757" y="5338085"/>
                  <a:pt x="4647055" y="5290487"/>
                  <a:pt x="4491372" y="5319201"/>
                </a:cubicBezTo>
                <a:cubicBezTo>
                  <a:pt x="4335689" y="5347915"/>
                  <a:pt x="4025634" y="5286583"/>
                  <a:pt x="3892888" y="5319201"/>
                </a:cubicBezTo>
                <a:cubicBezTo>
                  <a:pt x="3760142" y="5351819"/>
                  <a:pt x="3554998" y="5318337"/>
                  <a:pt x="3442653" y="5319201"/>
                </a:cubicBezTo>
                <a:cubicBezTo>
                  <a:pt x="3330309" y="5320065"/>
                  <a:pt x="3182857" y="5293023"/>
                  <a:pt x="2943002" y="5319201"/>
                </a:cubicBezTo>
                <a:cubicBezTo>
                  <a:pt x="2703147" y="5345379"/>
                  <a:pt x="2543072" y="5264191"/>
                  <a:pt x="2295102" y="5319201"/>
                </a:cubicBezTo>
                <a:cubicBezTo>
                  <a:pt x="2047132" y="5374211"/>
                  <a:pt x="2055175" y="5310613"/>
                  <a:pt x="1894283" y="5319201"/>
                </a:cubicBezTo>
                <a:cubicBezTo>
                  <a:pt x="1733391" y="5327789"/>
                  <a:pt x="1624241" y="5302619"/>
                  <a:pt x="1394631" y="5319201"/>
                </a:cubicBezTo>
                <a:cubicBezTo>
                  <a:pt x="1165021" y="5335783"/>
                  <a:pt x="1111149" y="5298284"/>
                  <a:pt x="845564" y="5319201"/>
                </a:cubicBezTo>
                <a:cubicBezTo>
                  <a:pt x="579979" y="5340118"/>
                  <a:pt x="221126" y="5268546"/>
                  <a:pt x="0" y="5319201"/>
                </a:cubicBezTo>
                <a:lnTo>
                  <a:pt x="0" y="5319201"/>
                </a:lnTo>
                <a:cubicBezTo>
                  <a:pt x="-5675" y="5149460"/>
                  <a:pt x="52278" y="5074075"/>
                  <a:pt x="0" y="4853773"/>
                </a:cubicBezTo>
                <a:cubicBezTo>
                  <a:pt x="-52278" y="4633471"/>
                  <a:pt x="31430" y="4418050"/>
                  <a:pt x="0" y="4255365"/>
                </a:cubicBezTo>
                <a:cubicBezTo>
                  <a:pt x="-31430" y="4092680"/>
                  <a:pt x="24092" y="3884515"/>
                  <a:pt x="0" y="3701284"/>
                </a:cubicBezTo>
                <a:cubicBezTo>
                  <a:pt x="-24092" y="3518053"/>
                  <a:pt x="34350" y="3388769"/>
                  <a:pt x="0" y="3280182"/>
                </a:cubicBezTo>
                <a:cubicBezTo>
                  <a:pt x="-34350" y="3171595"/>
                  <a:pt x="48881" y="2877794"/>
                  <a:pt x="0" y="2637448"/>
                </a:cubicBezTo>
                <a:cubicBezTo>
                  <a:pt x="-48881" y="2397102"/>
                  <a:pt x="25159" y="2229129"/>
                  <a:pt x="0" y="2083367"/>
                </a:cubicBezTo>
                <a:cubicBezTo>
                  <a:pt x="-25159" y="1937605"/>
                  <a:pt x="22413" y="1808064"/>
                  <a:pt x="0" y="1573612"/>
                </a:cubicBezTo>
                <a:cubicBezTo>
                  <a:pt x="-22413" y="1339161"/>
                  <a:pt x="12040" y="1097866"/>
                  <a:pt x="0" y="886551"/>
                </a:cubicBezTo>
                <a:cubicBezTo>
                  <a:pt x="30911" y="369274"/>
                  <a:pt x="343220" y="57900"/>
                  <a:pt x="886551" y="0"/>
                </a:cubicBezTo>
                <a:close/>
              </a:path>
              <a:path w="5828158" h="5319201" stroke="0" extrusionOk="0">
                <a:moveTo>
                  <a:pt x="886551" y="0"/>
                </a:moveTo>
                <a:cubicBezTo>
                  <a:pt x="1170255" y="-46069"/>
                  <a:pt x="1292337" y="17537"/>
                  <a:pt x="1534451" y="0"/>
                </a:cubicBezTo>
                <a:cubicBezTo>
                  <a:pt x="1776565" y="-17537"/>
                  <a:pt x="1841248" y="10190"/>
                  <a:pt x="1935270" y="0"/>
                </a:cubicBezTo>
                <a:cubicBezTo>
                  <a:pt x="2029292" y="-10190"/>
                  <a:pt x="2367112" y="39334"/>
                  <a:pt x="2583169" y="0"/>
                </a:cubicBezTo>
                <a:cubicBezTo>
                  <a:pt x="2799226" y="-39334"/>
                  <a:pt x="2975802" y="50588"/>
                  <a:pt x="3231069" y="0"/>
                </a:cubicBezTo>
                <a:cubicBezTo>
                  <a:pt x="3486336" y="-50588"/>
                  <a:pt x="3592091" y="33353"/>
                  <a:pt x="3780136" y="0"/>
                </a:cubicBezTo>
                <a:cubicBezTo>
                  <a:pt x="3968181" y="-33353"/>
                  <a:pt x="4148006" y="24486"/>
                  <a:pt x="4378620" y="0"/>
                </a:cubicBezTo>
                <a:cubicBezTo>
                  <a:pt x="4609234" y="-24486"/>
                  <a:pt x="4626662" y="14493"/>
                  <a:pt x="4828855" y="0"/>
                </a:cubicBezTo>
                <a:cubicBezTo>
                  <a:pt x="5031048" y="-14493"/>
                  <a:pt x="5489683" y="61228"/>
                  <a:pt x="5828158" y="0"/>
                </a:cubicBezTo>
                <a:lnTo>
                  <a:pt x="5828158" y="0"/>
                </a:lnTo>
                <a:cubicBezTo>
                  <a:pt x="5871955" y="209008"/>
                  <a:pt x="5798784" y="273004"/>
                  <a:pt x="5828158" y="509755"/>
                </a:cubicBezTo>
                <a:cubicBezTo>
                  <a:pt x="5857532" y="746506"/>
                  <a:pt x="5824405" y="779333"/>
                  <a:pt x="5828158" y="930857"/>
                </a:cubicBezTo>
                <a:cubicBezTo>
                  <a:pt x="5831911" y="1082381"/>
                  <a:pt x="5827473" y="1264092"/>
                  <a:pt x="5828158" y="1484938"/>
                </a:cubicBezTo>
                <a:cubicBezTo>
                  <a:pt x="5828843" y="1705784"/>
                  <a:pt x="5769840" y="1884675"/>
                  <a:pt x="5828158" y="1994693"/>
                </a:cubicBezTo>
                <a:cubicBezTo>
                  <a:pt x="5886476" y="2104712"/>
                  <a:pt x="5799759" y="2279164"/>
                  <a:pt x="5828158" y="2548774"/>
                </a:cubicBezTo>
                <a:cubicBezTo>
                  <a:pt x="5856557" y="2818384"/>
                  <a:pt x="5792206" y="3014259"/>
                  <a:pt x="5828158" y="3147182"/>
                </a:cubicBezTo>
                <a:cubicBezTo>
                  <a:pt x="5864110" y="3280105"/>
                  <a:pt x="5792610" y="3599973"/>
                  <a:pt x="5828158" y="3745589"/>
                </a:cubicBezTo>
                <a:cubicBezTo>
                  <a:pt x="5863706" y="3891205"/>
                  <a:pt x="5797868" y="4153824"/>
                  <a:pt x="5828158" y="4432650"/>
                </a:cubicBezTo>
                <a:cubicBezTo>
                  <a:pt x="5817190" y="4892935"/>
                  <a:pt x="5435054" y="5309503"/>
                  <a:pt x="4941607" y="5319201"/>
                </a:cubicBezTo>
                <a:cubicBezTo>
                  <a:pt x="4787816" y="5348277"/>
                  <a:pt x="4571394" y="5273223"/>
                  <a:pt x="4343123" y="5319201"/>
                </a:cubicBezTo>
                <a:cubicBezTo>
                  <a:pt x="4114852" y="5365179"/>
                  <a:pt x="4048970" y="5298515"/>
                  <a:pt x="3892888" y="5319201"/>
                </a:cubicBezTo>
                <a:cubicBezTo>
                  <a:pt x="3736807" y="5339887"/>
                  <a:pt x="3584751" y="5299954"/>
                  <a:pt x="3492069" y="5319201"/>
                </a:cubicBezTo>
                <a:cubicBezTo>
                  <a:pt x="3399387" y="5338448"/>
                  <a:pt x="3056632" y="5289964"/>
                  <a:pt x="2943002" y="5319201"/>
                </a:cubicBezTo>
                <a:cubicBezTo>
                  <a:pt x="2829372" y="5348438"/>
                  <a:pt x="2590420" y="5310975"/>
                  <a:pt x="2393934" y="5319201"/>
                </a:cubicBezTo>
                <a:cubicBezTo>
                  <a:pt x="2197448" y="5327427"/>
                  <a:pt x="2039843" y="5275637"/>
                  <a:pt x="1746034" y="5319201"/>
                </a:cubicBezTo>
                <a:cubicBezTo>
                  <a:pt x="1452225" y="5362765"/>
                  <a:pt x="1311446" y="5263677"/>
                  <a:pt x="1147551" y="5319201"/>
                </a:cubicBezTo>
                <a:cubicBezTo>
                  <a:pt x="983656" y="5374725"/>
                  <a:pt x="731016" y="5311805"/>
                  <a:pt x="549067" y="5319201"/>
                </a:cubicBezTo>
                <a:cubicBezTo>
                  <a:pt x="367118" y="5326597"/>
                  <a:pt x="187856" y="5312968"/>
                  <a:pt x="0" y="5319201"/>
                </a:cubicBezTo>
                <a:lnTo>
                  <a:pt x="0" y="5319201"/>
                </a:lnTo>
                <a:cubicBezTo>
                  <a:pt x="-21437" y="5230439"/>
                  <a:pt x="11721" y="5061268"/>
                  <a:pt x="0" y="4898099"/>
                </a:cubicBezTo>
                <a:cubicBezTo>
                  <a:pt x="-11721" y="4734930"/>
                  <a:pt x="11045" y="4566597"/>
                  <a:pt x="0" y="4299692"/>
                </a:cubicBezTo>
                <a:cubicBezTo>
                  <a:pt x="-11045" y="4032787"/>
                  <a:pt x="24288" y="3972623"/>
                  <a:pt x="0" y="3878590"/>
                </a:cubicBezTo>
                <a:cubicBezTo>
                  <a:pt x="-24288" y="3784557"/>
                  <a:pt x="21796" y="3632224"/>
                  <a:pt x="0" y="3457488"/>
                </a:cubicBezTo>
                <a:cubicBezTo>
                  <a:pt x="-21796" y="3282752"/>
                  <a:pt x="15665" y="3128718"/>
                  <a:pt x="0" y="2992060"/>
                </a:cubicBezTo>
                <a:cubicBezTo>
                  <a:pt x="-15665" y="2855402"/>
                  <a:pt x="28234" y="2655652"/>
                  <a:pt x="0" y="2437979"/>
                </a:cubicBezTo>
                <a:cubicBezTo>
                  <a:pt x="-28234" y="2220306"/>
                  <a:pt x="16984" y="2164490"/>
                  <a:pt x="0" y="1928224"/>
                </a:cubicBezTo>
                <a:cubicBezTo>
                  <a:pt x="-16984" y="1691959"/>
                  <a:pt x="97892" y="1231633"/>
                  <a:pt x="0" y="886551"/>
                </a:cubicBezTo>
                <a:cubicBezTo>
                  <a:pt x="25795" y="397529"/>
                  <a:pt x="370557" y="17961"/>
                  <a:pt x="886551"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مؤشر إسكان.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أحد مؤشرات البناء والإسكان، ويحصي المؤشر عدد المنازل المملوكة مسبقًا لأشخاص والتي تم بيعها خلال الشهر السابق، ويعد هذا التقرير بالإضافة إلى تقرير البدء في بناء المنازل أفضل انعكاس لحالة قطاع الإسكان.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ولكنه يصدر بعد 24 يومًا من نهاية الشهر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الرابط الوطنية للوسطاء العقاريين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1474829198"/>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Existing-Home Sales Increase for the First Time in Six Months">
            <a:extLst>
              <a:ext uri="{FF2B5EF4-FFF2-40B4-BE49-F238E27FC236}">
                <a16:creationId xmlns:a16="http://schemas.microsoft.com/office/drawing/2014/main" id="{208B1E27-87CB-A9CE-6C3E-0EAE84636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073" y="1655064"/>
            <a:ext cx="3518689" cy="18385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650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مبيعات المنازل الجديدة الأمريكي </a:t>
            </a:r>
            <a:endParaRPr lang="en-US" dirty="0"/>
          </a:p>
          <a:p>
            <a:pPr algn="ctr" rtl="1">
              <a:lnSpc>
                <a:spcPct val="115000"/>
              </a:lnSpc>
              <a:spcAft>
                <a:spcPts val="1000"/>
              </a:spcAft>
            </a:pPr>
            <a:r>
              <a:rPr lang="en-US" dirty="0"/>
              <a:t>.</a:t>
            </a:r>
            <a:r>
              <a:rPr lang="ar-DZ" dirty="0"/>
              <a:t>(New Home Sales) </a:t>
            </a:r>
            <a:endParaRPr lang="en-US"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08920" y="5821801"/>
            <a:ext cx="1142245" cy="669925"/>
          </a:xfrm>
        </p:spPr>
        <p:txBody>
          <a:bodyPr/>
          <a:lstStyle/>
          <a:p>
            <a:r>
              <a:rPr lang="ar-EG" sz="6000" dirty="0">
                <a:solidFill>
                  <a:schemeClr val="tx1"/>
                </a:solidFill>
              </a:rPr>
              <a:t>18</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250353"/>
            <a:ext cx="5828158" cy="5319201"/>
          </a:xfrm>
          <a:custGeom>
            <a:avLst/>
            <a:gdLst>
              <a:gd name="connsiteX0" fmla="*/ 886551 w 5828158"/>
              <a:gd name="connsiteY0" fmla="*/ 0 h 5319201"/>
              <a:gd name="connsiteX1" fmla="*/ 1485035 w 5828158"/>
              <a:gd name="connsiteY1" fmla="*/ 0 h 5319201"/>
              <a:gd name="connsiteX2" fmla="*/ 2132934 w 5828158"/>
              <a:gd name="connsiteY2" fmla="*/ 0 h 5319201"/>
              <a:gd name="connsiteX3" fmla="*/ 2780834 w 5828158"/>
              <a:gd name="connsiteY3" fmla="*/ 0 h 5319201"/>
              <a:gd name="connsiteX4" fmla="*/ 3231069 w 5828158"/>
              <a:gd name="connsiteY4" fmla="*/ 0 h 5319201"/>
              <a:gd name="connsiteX5" fmla="*/ 3878969 w 5828158"/>
              <a:gd name="connsiteY5" fmla="*/ 0 h 5319201"/>
              <a:gd name="connsiteX6" fmla="*/ 4378620 w 5828158"/>
              <a:gd name="connsiteY6" fmla="*/ 0 h 5319201"/>
              <a:gd name="connsiteX7" fmla="*/ 5026520 w 5828158"/>
              <a:gd name="connsiteY7" fmla="*/ 0 h 5319201"/>
              <a:gd name="connsiteX8" fmla="*/ 5828158 w 5828158"/>
              <a:gd name="connsiteY8" fmla="*/ 0 h 5319201"/>
              <a:gd name="connsiteX9" fmla="*/ 5828158 w 5828158"/>
              <a:gd name="connsiteY9" fmla="*/ 0 h 5319201"/>
              <a:gd name="connsiteX10" fmla="*/ 5828158 w 5828158"/>
              <a:gd name="connsiteY10" fmla="*/ 554081 h 5319201"/>
              <a:gd name="connsiteX11" fmla="*/ 5828158 w 5828158"/>
              <a:gd name="connsiteY11" fmla="*/ 1063836 h 5319201"/>
              <a:gd name="connsiteX12" fmla="*/ 5828158 w 5828158"/>
              <a:gd name="connsiteY12" fmla="*/ 1484938 h 5319201"/>
              <a:gd name="connsiteX13" fmla="*/ 5828158 w 5828158"/>
              <a:gd name="connsiteY13" fmla="*/ 1906039 h 5319201"/>
              <a:gd name="connsiteX14" fmla="*/ 5828158 w 5828158"/>
              <a:gd name="connsiteY14" fmla="*/ 2460121 h 5319201"/>
              <a:gd name="connsiteX15" fmla="*/ 5828158 w 5828158"/>
              <a:gd name="connsiteY15" fmla="*/ 2925549 h 5319201"/>
              <a:gd name="connsiteX16" fmla="*/ 5828158 w 5828158"/>
              <a:gd name="connsiteY16" fmla="*/ 3523957 h 5319201"/>
              <a:gd name="connsiteX17" fmla="*/ 5828158 w 5828158"/>
              <a:gd name="connsiteY17" fmla="*/ 4432650 h 5319201"/>
              <a:gd name="connsiteX18" fmla="*/ 4941607 w 5828158"/>
              <a:gd name="connsiteY18" fmla="*/ 5319201 h 5319201"/>
              <a:gd name="connsiteX19" fmla="*/ 4491372 w 5828158"/>
              <a:gd name="connsiteY19" fmla="*/ 5319201 h 5319201"/>
              <a:gd name="connsiteX20" fmla="*/ 3892888 w 5828158"/>
              <a:gd name="connsiteY20" fmla="*/ 5319201 h 5319201"/>
              <a:gd name="connsiteX21" fmla="*/ 3442653 w 5828158"/>
              <a:gd name="connsiteY21" fmla="*/ 5319201 h 5319201"/>
              <a:gd name="connsiteX22" fmla="*/ 2943002 w 5828158"/>
              <a:gd name="connsiteY22" fmla="*/ 5319201 h 5319201"/>
              <a:gd name="connsiteX23" fmla="*/ 2295102 w 5828158"/>
              <a:gd name="connsiteY23" fmla="*/ 5319201 h 5319201"/>
              <a:gd name="connsiteX24" fmla="*/ 1894283 w 5828158"/>
              <a:gd name="connsiteY24" fmla="*/ 5319201 h 5319201"/>
              <a:gd name="connsiteX25" fmla="*/ 1394631 w 5828158"/>
              <a:gd name="connsiteY25" fmla="*/ 5319201 h 5319201"/>
              <a:gd name="connsiteX26" fmla="*/ 845564 w 5828158"/>
              <a:gd name="connsiteY26" fmla="*/ 5319201 h 5319201"/>
              <a:gd name="connsiteX27" fmla="*/ 0 w 5828158"/>
              <a:gd name="connsiteY27" fmla="*/ 5319201 h 5319201"/>
              <a:gd name="connsiteX28" fmla="*/ 0 w 5828158"/>
              <a:gd name="connsiteY28" fmla="*/ 5319201 h 5319201"/>
              <a:gd name="connsiteX29" fmla="*/ 0 w 5828158"/>
              <a:gd name="connsiteY29" fmla="*/ 4853773 h 5319201"/>
              <a:gd name="connsiteX30" fmla="*/ 0 w 5828158"/>
              <a:gd name="connsiteY30" fmla="*/ 4255365 h 5319201"/>
              <a:gd name="connsiteX31" fmla="*/ 0 w 5828158"/>
              <a:gd name="connsiteY31" fmla="*/ 3701284 h 5319201"/>
              <a:gd name="connsiteX32" fmla="*/ 0 w 5828158"/>
              <a:gd name="connsiteY32" fmla="*/ 3280182 h 5319201"/>
              <a:gd name="connsiteX33" fmla="*/ 0 w 5828158"/>
              <a:gd name="connsiteY33" fmla="*/ 2637448 h 5319201"/>
              <a:gd name="connsiteX34" fmla="*/ 0 w 5828158"/>
              <a:gd name="connsiteY34" fmla="*/ 2083367 h 5319201"/>
              <a:gd name="connsiteX35" fmla="*/ 0 w 5828158"/>
              <a:gd name="connsiteY35" fmla="*/ 1573612 h 5319201"/>
              <a:gd name="connsiteX36" fmla="*/ 0 w 5828158"/>
              <a:gd name="connsiteY36" fmla="*/ 886551 h 5319201"/>
              <a:gd name="connsiteX37" fmla="*/ 886551 w 5828158"/>
              <a:gd name="connsiteY37" fmla="*/ 0 h 53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8158" h="5319201" fill="none" extrusionOk="0">
                <a:moveTo>
                  <a:pt x="886551" y="0"/>
                </a:moveTo>
                <a:cubicBezTo>
                  <a:pt x="1038532" y="-21900"/>
                  <a:pt x="1225130" y="30095"/>
                  <a:pt x="1485035" y="0"/>
                </a:cubicBezTo>
                <a:cubicBezTo>
                  <a:pt x="1744940" y="-30095"/>
                  <a:pt x="1843352" y="60274"/>
                  <a:pt x="2132934" y="0"/>
                </a:cubicBezTo>
                <a:cubicBezTo>
                  <a:pt x="2422516" y="-60274"/>
                  <a:pt x="2460672" y="70395"/>
                  <a:pt x="2780834" y="0"/>
                </a:cubicBezTo>
                <a:cubicBezTo>
                  <a:pt x="3100996" y="-70395"/>
                  <a:pt x="3039830" y="15436"/>
                  <a:pt x="3231069" y="0"/>
                </a:cubicBezTo>
                <a:cubicBezTo>
                  <a:pt x="3422308" y="-15436"/>
                  <a:pt x="3735520" y="53390"/>
                  <a:pt x="3878969" y="0"/>
                </a:cubicBezTo>
                <a:cubicBezTo>
                  <a:pt x="4022418" y="-53390"/>
                  <a:pt x="4196770" y="9293"/>
                  <a:pt x="4378620" y="0"/>
                </a:cubicBezTo>
                <a:cubicBezTo>
                  <a:pt x="4560470" y="-9293"/>
                  <a:pt x="4734148" y="237"/>
                  <a:pt x="5026520" y="0"/>
                </a:cubicBezTo>
                <a:cubicBezTo>
                  <a:pt x="5318892" y="-237"/>
                  <a:pt x="5600401" y="81990"/>
                  <a:pt x="5828158" y="0"/>
                </a:cubicBezTo>
                <a:lnTo>
                  <a:pt x="5828158" y="0"/>
                </a:lnTo>
                <a:cubicBezTo>
                  <a:pt x="5832665" y="156152"/>
                  <a:pt x="5811989" y="291422"/>
                  <a:pt x="5828158" y="554081"/>
                </a:cubicBezTo>
                <a:cubicBezTo>
                  <a:pt x="5844327" y="816740"/>
                  <a:pt x="5810725" y="949486"/>
                  <a:pt x="5828158" y="1063836"/>
                </a:cubicBezTo>
                <a:cubicBezTo>
                  <a:pt x="5845591" y="1178186"/>
                  <a:pt x="5814829" y="1320548"/>
                  <a:pt x="5828158" y="1484938"/>
                </a:cubicBezTo>
                <a:cubicBezTo>
                  <a:pt x="5841487" y="1649328"/>
                  <a:pt x="5781156" y="1754598"/>
                  <a:pt x="5828158" y="1906039"/>
                </a:cubicBezTo>
                <a:cubicBezTo>
                  <a:pt x="5875160" y="2057480"/>
                  <a:pt x="5811038" y="2265619"/>
                  <a:pt x="5828158" y="2460121"/>
                </a:cubicBezTo>
                <a:cubicBezTo>
                  <a:pt x="5845278" y="2654623"/>
                  <a:pt x="5773636" y="2815784"/>
                  <a:pt x="5828158" y="2925549"/>
                </a:cubicBezTo>
                <a:cubicBezTo>
                  <a:pt x="5882680" y="3035314"/>
                  <a:pt x="5784496" y="3353569"/>
                  <a:pt x="5828158" y="3523957"/>
                </a:cubicBezTo>
                <a:cubicBezTo>
                  <a:pt x="5871820" y="3694345"/>
                  <a:pt x="5773108" y="4001117"/>
                  <a:pt x="5828158" y="4432650"/>
                </a:cubicBezTo>
                <a:cubicBezTo>
                  <a:pt x="5856776" y="4829225"/>
                  <a:pt x="5430090" y="5329950"/>
                  <a:pt x="4941607" y="5319201"/>
                </a:cubicBezTo>
                <a:cubicBezTo>
                  <a:pt x="4837757" y="5338085"/>
                  <a:pt x="4647055" y="5290487"/>
                  <a:pt x="4491372" y="5319201"/>
                </a:cubicBezTo>
                <a:cubicBezTo>
                  <a:pt x="4335689" y="5347915"/>
                  <a:pt x="4025634" y="5286583"/>
                  <a:pt x="3892888" y="5319201"/>
                </a:cubicBezTo>
                <a:cubicBezTo>
                  <a:pt x="3760142" y="5351819"/>
                  <a:pt x="3554998" y="5318337"/>
                  <a:pt x="3442653" y="5319201"/>
                </a:cubicBezTo>
                <a:cubicBezTo>
                  <a:pt x="3330309" y="5320065"/>
                  <a:pt x="3182857" y="5293023"/>
                  <a:pt x="2943002" y="5319201"/>
                </a:cubicBezTo>
                <a:cubicBezTo>
                  <a:pt x="2703147" y="5345379"/>
                  <a:pt x="2543072" y="5264191"/>
                  <a:pt x="2295102" y="5319201"/>
                </a:cubicBezTo>
                <a:cubicBezTo>
                  <a:pt x="2047132" y="5374211"/>
                  <a:pt x="2055175" y="5310613"/>
                  <a:pt x="1894283" y="5319201"/>
                </a:cubicBezTo>
                <a:cubicBezTo>
                  <a:pt x="1733391" y="5327789"/>
                  <a:pt x="1624241" y="5302619"/>
                  <a:pt x="1394631" y="5319201"/>
                </a:cubicBezTo>
                <a:cubicBezTo>
                  <a:pt x="1165021" y="5335783"/>
                  <a:pt x="1111149" y="5298284"/>
                  <a:pt x="845564" y="5319201"/>
                </a:cubicBezTo>
                <a:cubicBezTo>
                  <a:pt x="579979" y="5340118"/>
                  <a:pt x="221126" y="5268546"/>
                  <a:pt x="0" y="5319201"/>
                </a:cubicBezTo>
                <a:lnTo>
                  <a:pt x="0" y="5319201"/>
                </a:lnTo>
                <a:cubicBezTo>
                  <a:pt x="-5675" y="5149460"/>
                  <a:pt x="52278" y="5074075"/>
                  <a:pt x="0" y="4853773"/>
                </a:cubicBezTo>
                <a:cubicBezTo>
                  <a:pt x="-52278" y="4633471"/>
                  <a:pt x="31430" y="4418050"/>
                  <a:pt x="0" y="4255365"/>
                </a:cubicBezTo>
                <a:cubicBezTo>
                  <a:pt x="-31430" y="4092680"/>
                  <a:pt x="24092" y="3884515"/>
                  <a:pt x="0" y="3701284"/>
                </a:cubicBezTo>
                <a:cubicBezTo>
                  <a:pt x="-24092" y="3518053"/>
                  <a:pt x="34350" y="3388769"/>
                  <a:pt x="0" y="3280182"/>
                </a:cubicBezTo>
                <a:cubicBezTo>
                  <a:pt x="-34350" y="3171595"/>
                  <a:pt x="48881" y="2877794"/>
                  <a:pt x="0" y="2637448"/>
                </a:cubicBezTo>
                <a:cubicBezTo>
                  <a:pt x="-48881" y="2397102"/>
                  <a:pt x="25159" y="2229129"/>
                  <a:pt x="0" y="2083367"/>
                </a:cubicBezTo>
                <a:cubicBezTo>
                  <a:pt x="-25159" y="1937605"/>
                  <a:pt x="22413" y="1808064"/>
                  <a:pt x="0" y="1573612"/>
                </a:cubicBezTo>
                <a:cubicBezTo>
                  <a:pt x="-22413" y="1339161"/>
                  <a:pt x="12040" y="1097866"/>
                  <a:pt x="0" y="886551"/>
                </a:cubicBezTo>
                <a:cubicBezTo>
                  <a:pt x="30911" y="369274"/>
                  <a:pt x="343220" y="57900"/>
                  <a:pt x="886551" y="0"/>
                </a:cubicBezTo>
                <a:close/>
              </a:path>
              <a:path w="5828158" h="5319201" stroke="0" extrusionOk="0">
                <a:moveTo>
                  <a:pt x="886551" y="0"/>
                </a:moveTo>
                <a:cubicBezTo>
                  <a:pt x="1170255" y="-46069"/>
                  <a:pt x="1292337" y="17537"/>
                  <a:pt x="1534451" y="0"/>
                </a:cubicBezTo>
                <a:cubicBezTo>
                  <a:pt x="1776565" y="-17537"/>
                  <a:pt x="1841248" y="10190"/>
                  <a:pt x="1935270" y="0"/>
                </a:cubicBezTo>
                <a:cubicBezTo>
                  <a:pt x="2029292" y="-10190"/>
                  <a:pt x="2367112" y="39334"/>
                  <a:pt x="2583169" y="0"/>
                </a:cubicBezTo>
                <a:cubicBezTo>
                  <a:pt x="2799226" y="-39334"/>
                  <a:pt x="2975802" y="50588"/>
                  <a:pt x="3231069" y="0"/>
                </a:cubicBezTo>
                <a:cubicBezTo>
                  <a:pt x="3486336" y="-50588"/>
                  <a:pt x="3592091" y="33353"/>
                  <a:pt x="3780136" y="0"/>
                </a:cubicBezTo>
                <a:cubicBezTo>
                  <a:pt x="3968181" y="-33353"/>
                  <a:pt x="4148006" y="24486"/>
                  <a:pt x="4378620" y="0"/>
                </a:cubicBezTo>
                <a:cubicBezTo>
                  <a:pt x="4609234" y="-24486"/>
                  <a:pt x="4626662" y="14493"/>
                  <a:pt x="4828855" y="0"/>
                </a:cubicBezTo>
                <a:cubicBezTo>
                  <a:pt x="5031048" y="-14493"/>
                  <a:pt x="5489683" y="61228"/>
                  <a:pt x="5828158" y="0"/>
                </a:cubicBezTo>
                <a:lnTo>
                  <a:pt x="5828158" y="0"/>
                </a:lnTo>
                <a:cubicBezTo>
                  <a:pt x="5871955" y="209008"/>
                  <a:pt x="5798784" y="273004"/>
                  <a:pt x="5828158" y="509755"/>
                </a:cubicBezTo>
                <a:cubicBezTo>
                  <a:pt x="5857532" y="746506"/>
                  <a:pt x="5824405" y="779333"/>
                  <a:pt x="5828158" y="930857"/>
                </a:cubicBezTo>
                <a:cubicBezTo>
                  <a:pt x="5831911" y="1082381"/>
                  <a:pt x="5827473" y="1264092"/>
                  <a:pt x="5828158" y="1484938"/>
                </a:cubicBezTo>
                <a:cubicBezTo>
                  <a:pt x="5828843" y="1705784"/>
                  <a:pt x="5769840" y="1884675"/>
                  <a:pt x="5828158" y="1994693"/>
                </a:cubicBezTo>
                <a:cubicBezTo>
                  <a:pt x="5886476" y="2104712"/>
                  <a:pt x="5799759" y="2279164"/>
                  <a:pt x="5828158" y="2548774"/>
                </a:cubicBezTo>
                <a:cubicBezTo>
                  <a:pt x="5856557" y="2818384"/>
                  <a:pt x="5792206" y="3014259"/>
                  <a:pt x="5828158" y="3147182"/>
                </a:cubicBezTo>
                <a:cubicBezTo>
                  <a:pt x="5864110" y="3280105"/>
                  <a:pt x="5792610" y="3599973"/>
                  <a:pt x="5828158" y="3745589"/>
                </a:cubicBezTo>
                <a:cubicBezTo>
                  <a:pt x="5863706" y="3891205"/>
                  <a:pt x="5797868" y="4153824"/>
                  <a:pt x="5828158" y="4432650"/>
                </a:cubicBezTo>
                <a:cubicBezTo>
                  <a:pt x="5817190" y="4892935"/>
                  <a:pt x="5435054" y="5309503"/>
                  <a:pt x="4941607" y="5319201"/>
                </a:cubicBezTo>
                <a:cubicBezTo>
                  <a:pt x="4787816" y="5348277"/>
                  <a:pt x="4571394" y="5273223"/>
                  <a:pt x="4343123" y="5319201"/>
                </a:cubicBezTo>
                <a:cubicBezTo>
                  <a:pt x="4114852" y="5365179"/>
                  <a:pt x="4048970" y="5298515"/>
                  <a:pt x="3892888" y="5319201"/>
                </a:cubicBezTo>
                <a:cubicBezTo>
                  <a:pt x="3736807" y="5339887"/>
                  <a:pt x="3584751" y="5299954"/>
                  <a:pt x="3492069" y="5319201"/>
                </a:cubicBezTo>
                <a:cubicBezTo>
                  <a:pt x="3399387" y="5338448"/>
                  <a:pt x="3056632" y="5289964"/>
                  <a:pt x="2943002" y="5319201"/>
                </a:cubicBezTo>
                <a:cubicBezTo>
                  <a:pt x="2829372" y="5348438"/>
                  <a:pt x="2590420" y="5310975"/>
                  <a:pt x="2393934" y="5319201"/>
                </a:cubicBezTo>
                <a:cubicBezTo>
                  <a:pt x="2197448" y="5327427"/>
                  <a:pt x="2039843" y="5275637"/>
                  <a:pt x="1746034" y="5319201"/>
                </a:cubicBezTo>
                <a:cubicBezTo>
                  <a:pt x="1452225" y="5362765"/>
                  <a:pt x="1311446" y="5263677"/>
                  <a:pt x="1147551" y="5319201"/>
                </a:cubicBezTo>
                <a:cubicBezTo>
                  <a:pt x="983656" y="5374725"/>
                  <a:pt x="731016" y="5311805"/>
                  <a:pt x="549067" y="5319201"/>
                </a:cubicBezTo>
                <a:cubicBezTo>
                  <a:pt x="367118" y="5326597"/>
                  <a:pt x="187856" y="5312968"/>
                  <a:pt x="0" y="5319201"/>
                </a:cubicBezTo>
                <a:lnTo>
                  <a:pt x="0" y="5319201"/>
                </a:lnTo>
                <a:cubicBezTo>
                  <a:pt x="-21437" y="5230439"/>
                  <a:pt x="11721" y="5061268"/>
                  <a:pt x="0" y="4898099"/>
                </a:cubicBezTo>
                <a:cubicBezTo>
                  <a:pt x="-11721" y="4734930"/>
                  <a:pt x="11045" y="4566597"/>
                  <a:pt x="0" y="4299692"/>
                </a:cubicBezTo>
                <a:cubicBezTo>
                  <a:pt x="-11045" y="4032787"/>
                  <a:pt x="24288" y="3972623"/>
                  <a:pt x="0" y="3878590"/>
                </a:cubicBezTo>
                <a:cubicBezTo>
                  <a:pt x="-24288" y="3784557"/>
                  <a:pt x="21796" y="3632224"/>
                  <a:pt x="0" y="3457488"/>
                </a:cubicBezTo>
                <a:cubicBezTo>
                  <a:pt x="-21796" y="3282752"/>
                  <a:pt x="15665" y="3128718"/>
                  <a:pt x="0" y="2992060"/>
                </a:cubicBezTo>
                <a:cubicBezTo>
                  <a:pt x="-15665" y="2855402"/>
                  <a:pt x="28234" y="2655652"/>
                  <a:pt x="0" y="2437979"/>
                </a:cubicBezTo>
                <a:cubicBezTo>
                  <a:pt x="-28234" y="2220306"/>
                  <a:pt x="16984" y="2164490"/>
                  <a:pt x="0" y="1928224"/>
                </a:cubicBezTo>
                <a:cubicBezTo>
                  <a:pt x="-16984" y="1691959"/>
                  <a:pt x="97892" y="1231633"/>
                  <a:pt x="0" y="886551"/>
                </a:cubicBezTo>
                <a:cubicBezTo>
                  <a:pt x="25795" y="397529"/>
                  <a:pt x="370557" y="17961"/>
                  <a:pt x="886551"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مؤشر إسكان.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أحد مؤشرات البناء والإسكان..</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يحصي مجموع الوحدات السكنية الجديدة المباعة وكذلك التي تم الاتفاق على بيعها بعقود مبدئية..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شهرية ولكنه يصدر بعد نهاية الشهر بأربع أسابيع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التحليل الاقتصادي بوزارة التجارة.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3925818914"/>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4" name="Picture 2" descr="New Home Sales Decline Again, But Remain Near a 10-Year High / Fresh ...">
            <a:extLst>
              <a:ext uri="{FF2B5EF4-FFF2-40B4-BE49-F238E27FC236}">
                <a16:creationId xmlns:a16="http://schemas.microsoft.com/office/drawing/2014/main" id="{CE044480-A1B0-609C-74FC-18B87FCCF0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15" y="1274079"/>
            <a:ext cx="34290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612572" y="128614"/>
            <a:ext cx="5722152"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3200" dirty="0">
                <a:ln w="0"/>
                <a:solidFill>
                  <a:schemeClr val="accent1"/>
                </a:solidFill>
                <a:effectLst>
                  <a:outerShdw blurRad="38100" dist="25400" dir="5400000" algn="ctr" rotWithShape="0">
                    <a:srgbClr val="6E747A">
                      <a:alpha val="43000"/>
                    </a:srgbClr>
                  </a:outerShdw>
                </a:effectLst>
              </a:rPr>
              <a:t>مؤشرات اقتصادية</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1</a:t>
            </a:r>
            <a:endParaRPr lang="en-US" sz="8000" dirty="0">
              <a:solidFill>
                <a:schemeClr val="tx1"/>
              </a:solidFill>
            </a:endParaRPr>
          </a:p>
        </p:txBody>
      </p:sp>
      <p:graphicFrame>
        <p:nvGraphicFramePr>
          <p:cNvPr id="9" name="Diagram 8">
            <a:extLst>
              <a:ext uri="{FF2B5EF4-FFF2-40B4-BE49-F238E27FC236}">
                <a16:creationId xmlns:a16="http://schemas.microsoft.com/office/drawing/2014/main" id="{85581194-F98D-C6DB-A1B8-516D9B949CF6}"/>
              </a:ext>
            </a:extLst>
          </p:cNvPr>
          <p:cNvGraphicFramePr/>
          <p:nvPr>
            <p:extLst>
              <p:ext uri="{D42A27DB-BD31-4B8C-83A1-F6EECF244321}">
                <p14:modId xmlns:p14="http://schemas.microsoft.com/office/powerpoint/2010/main" val="1740635031"/>
              </p:ext>
            </p:extLst>
          </p:nvPr>
        </p:nvGraphicFramePr>
        <p:xfrm>
          <a:off x="2137833" y="12191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8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67969" y="177801"/>
            <a:ext cx="4266755" cy="996352"/>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endParaRPr lang="en-US" sz="1200" dirty="0">
              <a:solidFill>
                <a:srgbClr val="FF0000"/>
              </a:solidFill>
              <a:latin typeface="Calibri" panose="020F0502020204030204" pitchFamily="34" charset="0"/>
              <a:ea typeface="SimSun" panose="02010600030101010101" pitchFamily="2" charset="-122"/>
              <a:cs typeface="Arial" panose="020B0604020202020204" pitchFamily="34" charset="0"/>
            </a:endParaRPr>
          </a:p>
          <a:p>
            <a:pPr algn="ctr" rtl="1">
              <a:lnSpc>
                <a:spcPct val="115000"/>
              </a:lnSpc>
              <a:spcAft>
                <a:spcPts val="1000"/>
              </a:spcAft>
            </a:pPr>
            <a:r>
              <a:rPr lang="ar-DZ" dirty="0"/>
              <a:t>تقرير حالة العمالة الأمريكي </a:t>
            </a:r>
            <a:endParaRPr lang="en-US" b="1" dirty="0"/>
          </a:p>
          <a:p>
            <a:pPr algn="ctr" rtl="1">
              <a:lnSpc>
                <a:spcPct val="115000"/>
              </a:lnSpc>
              <a:spcAft>
                <a:spcPts val="1000"/>
              </a:spcAft>
            </a:pPr>
            <a:r>
              <a:rPr lang="en-US" sz="1200" b="1" dirty="0"/>
              <a:t>ADP</a:t>
            </a:r>
            <a:r>
              <a:rPr lang="en-US" sz="1200" b="1" baseline="30000" dirty="0"/>
              <a:t>®</a:t>
            </a:r>
            <a:r>
              <a:rPr lang="en-US" sz="1200" b="1" dirty="0"/>
              <a:t> National Employment Report</a:t>
            </a:r>
            <a:endParaRPr lang="en-US" sz="1200" dirty="0">
              <a:solidFill>
                <a:srgbClr val="FF0000"/>
              </a:solidFill>
              <a:latin typeface="Calibri" panose="020F0502020204030204" pitchFamily="34" charset="0"/>
              <a:ea typeface="SimSun" panose="02010600030101010101" pitchFamily="2" charset="-122"/>
              <a:cs typeface="Arial" panose="020B0604020202020204" pitchFamily="34" charset="0"/>
            </a:endParaRPr>
          </a:p>
          <a:p>
            <a:pPr algn="ctr" rtl="1">
              <a:lnSpc>
                <a:spcPct val="115000"/>
              </a:lnSpc>
              <a:spcAft>
                <a:spcPts val="1000"/>
              </a:spcAft>
            </a:pPr>
            <a:r>
              <a:rPr lang="en-US" sz="1200" b="1" dirty="0"/>
              <a:t>Change in U.S. Private Employment</a:t>
            </a:r>
          </a:p>
          <a:p>
            <a:pPr algn="ctr" rtl="1">
              <a:lnSpc>
                <a:spcPct val="115000"/>
              </a:lnSpc>
              <a:spcAft>
                <a:spcPts val="1000"/>
              </a:spcAft>
            </a:pPr>
            <a:endParaRPr lang="en-US" sz="1200"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43262" y="5857492"/>
            <a:ext cx="1142245" cy="669925"/>
          </a:xfrm>
        </p:spPr>
        <p:txBody>
          <a:bodyPr/>
          <a:lstStyle/>
          <a:p>
            <a:r>
              <a:rPr lang="ar-EG" sz="6000" dirty="0">
                <a:solidFill>
                  <a:schemeClr val="tx1"/>
                </a:solidFill>
              </a:rPr>
              <a:t>19</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778000"/>
            <a:ext cx="5828158" cy="4791554"/>
          </a:xfrm>
          <a:custGeom>
            <a:avLst/>
            <a:gdLst>
              <a:gd name="connsiteX0" fmla="*/ 798608 w 5828158"/>
              <a:gd name="connsiteY0" fmla="*/ 0 h 4791554"/>
              <a:gd name="connsiteX1" fmla="*/ 1407742 w 5828158"/>
              <a:gd name="connsiteY1" fmla="*/ 0 h 4791554"/>
              <a:gd name="connsiteX2" fmla="*/ 1916286 w 5828158"/>
              <a:gd name="connsiteY2" fmla="*/ 0 h 4791554"/>
              <a:gd name="connsiteX3" fmla="*/ 2575716 w 5828158"/>
              <a:gd name="connsiteY3" fmla="*/ 0 h 4791554"/>
              <a:gd name="connsiteX4" fmla="*/ 3235146 w 5828158"/>
              <a:gd name="connsiteY4" fmla="*/ 0 h 4791554"/>
              <a:gd name="connsiteX5" fmla="*/ 3894575 w 5828158"/>
              <a:gd name="connsiteY5" fmla="*/ 0 h 4791554"/>
              <a:gd name="connsiteX6" fmla="*/ 4352823 w 5828158"/>
              <a:gd name="connsiteY6" fmla="*/ 0 h 4791554"/>
              <a:gd name="connsiteX7" fmla="*/ 5012253 w 5828158"/>
              <a:gd name="connsiteY7" fmla="*/ 0 h 4791554"/>
              <a:gd name="connsiteX8" fmla="*/ 5828158 w 5828158"/>
              <a:gd name="connsiteY8" fmla="*/ 0 h 4791554"/>
              <a:gd name="connsiteX9" fmla="*/ 5828158 w 5828158"/>
              <a:gd name="connsiteY9" fmla="*/ 0 h 4791554"/>
              <a:gd name="connsiteX10" fmla="*/ 5828158 w 5828158"/>
              <a:gd name="connsiteY10" fmla="*/ 650280 h 4791554"/>
              <a:gd name="connsiteX11" fmla="*/ 5828158 w 5828158"/>
              <a:gd name="connsiteY11" fmla="*/ 1180771 h 4791554"/>
              <a:gd name="connsiteX12" fmla="*/ 5828158 w 5828158"/>
              <a:gd name="connsiteY12" fmla="*/ 1791121 h 4791554"/>
              <a:gd name="connsiteX13" fmla="*/ 5828158 w 5828158"/>
              <a:gd name="connsiteY13" fmla="*/ 2321613 h 4791554"/>
              <a:gd name="connsiteX14" fmla="*/ 5828158 w 5828158"/>
              <a:gd name="connsiteY14" fmla="*/ 2772245 h 4791554"/>
              <a:gd name="connsiteX15" fmla="*/ 5828158 w 5828158"/>
              <a:gd name="connsiteY15" fmla="*/ 3222878 h 4791554"/>
              <a:gd name="connsiteX16" fmla="*/ 5828158 w 5828158"/>
              <a:gd name="connsiteY16" fmla="*/ 3992946 h 4791554"/>
              <a:gd name="connsiteX17" fmla="*/ 5029550 w 5828158"/>
              <a:gd name="connsiteY17" fmla="*/ 4791554 h 4791554"/>
              <a:gd name="connsiteX18" fmla="*/ 4470711 w 5828158"/>
              <a:gd name="connsiteY18" fmla="*/ 4791554 h 4791554"/>
              <a:gd name="connsiteX19" fmla="*/ 3861577 w 5828158"/>
              <a:gd name="connsiteY19" fmla="*/ 4791554 h 4791554"/>
              <a:gd name="connsiteX20" fmla="*/ 3353033 w 5828158"/>
              <a:gd name="connsiteY20" fmla="*/ 4791554 h 4791554"/>
              <a:gd name="connsiteX21" fmla="*/ 2945081 w 5828158"/>
              <a:gd name="connsiteY21" fmla="*/ 4791554 h 4791554"/>
              <a:gd name="connsiteX22" fmla="*/ 2335947 w 5828158"/>
              <a:gd name="connsiteY22" fmla="*/ 4791554 h 4791554"/>
              <a:gd name="connsiteX23" fmla="*/ 1877699 w 5828158"/>
              <a:gd name="connsiteY23" fmla="*/ 4791554 h 4791554"/>
              <a:gd name="connsiteX24" fmla="*/ 1369155 w 5828158"/>
              <a:gd name="connsiteY24" fmla="*/ 4791554 h 4791554"/>
              <a:gd name="connsiteX25" fmla="*/ 709725 w 5828158"/>
              <a:gd name="connsiteY25" fmla="*/ 4791554 h 4791554"/>
              <a:gd name="connsiteX26" fmla="*/ 0 w 5828158"/>
              <a:gd name="connsiteY26" fmla="*/ 4791554 h 4791554"/>
              <a:gd name="connsiteX27" fmla="*/ 0 w 5828158"/>
              <a:gd name="connsiteY27" fmla="*/ 4791554 h 4791554"/>
              <a:gd name="connsiteX28" fmla="*/ 0 w 5828158"/>
              <a:gd name="connsiteY28" fmla="*/ 4261063 h 4791554"/>
              <a:gd name="connsiteX29" fmla="*/ 0 w 5828158"/>
              <a:gd name="connsiteY29" fmla="*/ 3650712 h 4791554"/>
              <a:gd name="connsiteX30" fmla="*/ 0 w 5828158"/>
              <a:gd name="connsiteY30" fmla="*/ 3120221 h 4791554"/>
              <a:gd name="connsiteX31" fmla="*/ 0 w 5828158"/>
              <a:gd name="connsiteY31" fmla="*/ 2549800 h 4791554"/>
              <a:gd name="connsiteX32" fmla="*/ 0 w 5828158"/>
              <a:gd name="connsiteY32" fmla="*/ 1939450 h 4791554"/>
              <a:gd name="connsiteX33" fmla="*/ 0 w 5828158"/>
              <a:gd name="connsiteY33" fmla="*/ 1369029 h 4791554"/>
              <a:gd name="connsiteX34" fmla="*/ 0 w 5828158"/>
              <a:gd name="connsiteY34" fmla="*/ 798608 h 4791554"/>
              <a:gd name="connsiteX35" fmla="*/ 798608 w 5828158"/>
              <a:gd name="connsiteY35" fmla="*/ 0 h 47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28158" h="4791554" fill="none" extrusionOk="0">
                <a:moveTo>
                  <a:pt x="798608" y="0"/>
                </a:moveTo>
                <a:cubicBezTo>
                  <a:pt x="1017362" y="-32829"/>
                  <a:pt x="1158646" y="31189"/>
                  <a:pt x="1407742" y="0"/>
                </a:cubicBezTo>
                <a:cubicBezTo>
                  <a:pt x="1656838" y="-31189"/>
                  <a:pt x="1801312" y="60677"/>
                  <a:pt x="1916286" y="0"/>
                </a:cubicBezTo>
                <a:cubicBezTo>
                  <a:pt x="2031260" y="-60677"/>
                  <a:pt x="2439873" y="16438"/>
                  <a:pt x="2575716" y="0"/>
                </a:cubicBezTo>
                <a:cubicBezTo>
                  <a:pt x="2711559" y="-16438"/>
                  <a:pt x="3028057" y="66928"/>
                  <a:pt x="3235146" y="0"/>
                </a:cubicBezTo>
                <a:cubicBezTo>
                  <a:pt x="3442235" y="-66928"/>
                  <a:pt x="3699373" y="49916"/>
                  <a:pt x="3894575" y="0"/>
                </a:cubicBezTo>
                <a:cubicBezTo>
                  <a:pt x="4089777" y="-49916"/>
                  <a:pt x="4174056" y="40430"/>
                  <a:pt x="4352823" y="0"/>
                </a:cubicBezTo>
                <a:cubicBezTo>
                  <a:pt x="4531590" y="-40430"/>
                  <a:pt x="4850216" y="60630"/>
                  <a:pt x="5012253" y="0"/>
                </a:cubicBezTo>
                <a:cubicBezTo>
                  <a:pt x="5174290" y="-60630"/>
                  <a:pt x="5633343" y="5338"/>
                  <a:pt x="5828158" y="0"/>
                </a:cubicBezTo>
                <a:lnTo>
                  <a:pt x="5828158" y="0"/>
                </a:lnTo>
                <a:cubicBezTo>
                  <a:pt x="5877162" y="288083"/>
                  <a:pt x="5767426" y="428007"/>
                  <a:pt x="5828158" y="650280"/>
                </a:cubicBezTo>
                <a:cubicBezTo>
                  <a:pt x="5888890" y="872553"/>
                  <a:pt x="5776291" y="993893"/>
                  <a:pt x="5828158" y="1180771"/>
                </a:cubicBezTo>
                <a:cubicBezTo>
                  <a:pt x="5880025" y="1367649"/>
                  <a:pt x="5823110" y="1497556"/>
                  <a:pt x="5828158" y="1791121"/>
                </a:cubicBezTo>
                <a:cubicBezTo>
                  <a:pt x="5833206" y="2084686"/>
                  <a:pt x="5776211" y="2170593"/>
                  <a:pt x="5828158" y="2321613"/>
                </a:cubicBezTo>
                <a:cubicBezTo>
                  <a:pt x="5880105" y="2472633"/>
                  <a:pt x="5780740" y="2613993"/>
                  <a:pt x="5828158" y="2772245"/>
                </a:cubicBezTo>
                <a:cubicBezTo>
                  <a:pt x="5875576" y="2930497"/>
                  <a:pt x="5787199" y="3003142"/>
                  <a:pt x="5828158" y="3222878"/>
                </a:cubicBezTo>
                <a:cubicBezTo>
                  <a:pt x="5869117" y="3442614"/>
                  <a:pt x="5743756" y="3730144"/>
                  <a:pt x="5828158" y="3992946"/>
                </a:cubicBezTo>
                <a:cubicBezTo>
                  <a:pt x="5947351" y="4465594"/>
                  <a:pt x="5513982" y="4752006"/>
                  <a:pt x="5029550" y="4791554"/>
                </a:cubicBezTo>
                <a:cubicBezTo>
                  <a:pt x="4828210" y="4822785"/>
                  <a:pt x="4656355" y="4759721"/>
                  <a:pt x="4470711" y="4791554"/>
                </a:cubicBezTo>
                <a:cubicBezTo>
                  <a:pt x="4285067" y="4823387"/>
                  <a:pt x="3986754" y="4737341"/>
                  <a:pt x="3861577" y="4791554"/>
                </a:cubicBezTo>
                <a:cubicBezTo>
                  <a:pt x="3736400" y="4845767"/>
                  <a:pt x="3555599" y="4777988"/>
                  <a:pt x="3353033" y="4791554"/>
                </a:cubicBezTo>
                <a:cubicBezTo>
                  <a:pt x="3150467" y="4805120"/>
                  <a:pt x="3044004" y="4779070"/>
                  <a:pt x="2945081" y="4791554"/>
                </a:cubicBezTo>
                <a:cubicBezTo>
                  <a:pt x="2846158" y="4804038"/>
                  <a:pt x="2532223" y="4769582"/>
                  <a:pt x="2335947" y="4791554"/>
                </a:cubicBezTo>
                <a:cubicBezTo>
                  <a:pt x="2139671" y="4813526"/>
                  <a:pt x="2054887" y="4742582"/>
                  <a:pt x="1877699" y="4791554"/>
                </a:cubicBezTo>
                <a:cubicBezTo>
                  <a:pt x="1700511" y="4840526"/>
                  <a:pt x="1482391" y="4784037"/>
                  <a:pt x="1369155" y="4791554"/>
                </a:cubicBezTo>
                <a:cubicBezTo>
                  <a:pt x="1255919" y="4799071"/>
                  <a:pt x="1038951" y="4715488"/>
                  <a:pt x="709725" y="4791554"/>
                </a:cubicBezTo>
                <a:cubicBezTo>
                  <a:pt x="380499" y="4867620"/>
                  <a:pt x="303365" y="4732500"/>
                  <a:pt x="0" y="4791554"/>
                </a:cubicBezTo>
                <a:lnTo>
                  <a:pt x="0" y="4791554"/>
                </a:lnTo>
                <a:cubicBezTo>
                  <a:pt x="-53501" y="4678949"/>
                  <a:pt x="18711" y="4403573"/>
                  <a:pt x="0" y="4261063"/>
                </a:cubicBezTo>
                <a:cubicBezTo>
                  <a:pt x="-18711" y="4118553"/>
                  <a:pt x="53984" y="3926644"/>
                  <a:pt x="0" y="3650712"/>
                </a:cubicBezTo>
                <a:cubicBezTo>
                  <a:pt x="-53984" y="3374780"/>
                  <a:pt x="38195" y="3340256"/>
                  <a:pt x="0" y="3120221"/>
                </a:cubicBezTo>
                <a:cubicBezTo>
                  <a:pt x="-38195" y="2900186"/>
                  <a:pt x="36685" y="2826166"/>
                  <a:pt x="0" y="2549800"/>
                </a:cubicBezTo>
                <a:cubicBezTo>
                  <a:pt x="-36685" y="2273434"/>
                  <a:pt x="47886" y="2207701"/>
                  <a:pt x="0" y="1939450"/>
                </a:cubicBezTo>
                <a:cubicBezTo>
                  <a:pt x="-47886" y="1671199"/>
                  <a:pt x="66055" y="1491202"/>
                  <a:pt x="0" y="1369029"/>
                </a:cubicBezTo>
                <a:cubicBezTo>
                  <a:pt x="-66055" y="1246856"/>
                  <a:pt x="36842" y="1063470"/>
                  <a:pt x="0" y="798608"/>
                </a:cubicBezTo>
                <a:cubicBezTo>
                  <a:pt x="-31805" y="370271"/>
                  <a:pt x="316031" y="29599"/>
                  <a:pt x="798608" y="0"/>
                </a:cubicBezTo>
                <a:close/>
              </a:path>
              <a:path w="5828158" h="4791554" stroke="0" extrusionOk="0">
                <a:moveTo>
                  <a:pt x="798608" y="0"/>
                </a:moveTo>
                <a:cubicBezTo>
                  <a:pt x="1000379" y="-55976"/>
                  <a:pt x="1217158" y="72525"/>
                  <a:pt x="1458038" y="0"/>
                </a:cubicBezTo>
                <a:cubicBezTo>
                  <a:pt x="1698918" y="-72525"/>
                  <a:pt x="1754685" y="24708"/>
                  <a:pt x="1865990" y="0"/>
                </a:cubicBezTo>
                <a:cubicBezTo>
                  <a:pt x="1977295" y="-24708"/>
                  <a:pt x="2351480" y="42728"/>
                  <a:pt x="2525420" y="0"/>
                </a:cubicBezTo>
                <a:cubicBezTo>
                  <a:pt x="2699360" y="-42728"/>
                  <a:pt x="2994751" y="48280"/>
                  <a:pt x="3184850" y="0"/>
                </a:cubicBezTo>
                <a:cubicBezTo>
                  <a:pt x="3374949" y="-48280"/>
                  <a:pt x="3631336" y="40722"/>
                  <a:pt x="3743689" y="0"/>
                </a:cubicBezTo>
                <a:cubicBezTo>
                  <a:pt x="3856042" y="-40722"/>
                  <a:pt x="4050255" y="61187"/>
                  <a:pt x="4352823" y="0"/>
                </a:cubicBezTo>
                <a:cubicBezTo>
                  <a:pt x="4655391" y="-61187"/>
                  <a:pt x="4601008" y="38355"/>
                  <a:pt x="4811071" y="0"/>
                </a:cubicBezTo>
                <a:cubicBezTo>
                  <a:pt x="5021134" y="-38355"/>
                  <a:pt x="5540875" y="91594"/>
                  <a:pt x="5828158" y="0"/>
                </a:cubicBezTo>
                <a:lnTo>
                  <a:pt x="5828158" y="0"/>
                </a:lnTo>
                <a:cubicBezTo>
                  <a:pt x="5846243" y="238169"/>
                  <a:pt x="5770230" y="343454"/>
                  <a:pt x="5828158" y="530491"/>
                </a:cubicBezTo>
                <a:cubicBezTo>
                  <a:pt x="5886086" y="717528"/>
                  <a:pt x="5797014" y="823393"/>
                  <a:pt x="5828158" y="981124"/>
                </a:cubicBezTo>
                <a:cubicBezTo>
                  <a:pt x="5859302" y="1138855"/>
                  <a:pt x="5793055" y="1336336"/>
                  <a:pt x="5828158" y="1551545"/>
                </a:cubicBezTo>
                <a:cubicBezTo>
                  <a:pt x="5863261" y="1766754"/>
                  <a:pt x="5806486" y="1884011"/>
                  <a:pt x="5828158" y="2082036"/>
                </a:cubicBezTo>
                <a:cubicBezTo>
                  <a:pt x="5849830" y="2280061"/>
                  <a:pt x="5810915" y="2501055"/>
                  <a:pt x="5828158" y="2652457"/>
                </a:cubicBezTo>
                <a:cubicBezTo>
                  <a:pt x="5845401" y="2803859"/>
                  <a:pt x="5795533" y="3130039"/>
                  <a:pt x="5828158" y="3262807"/>
                </a:cubicBezTo>
                <a:cubicBezTo>
                  <a:pt x="5860783" y="3395575"/>
                  <a:pt x="5776347" y="3800383"/>
                  <a:pt x="5828158" y="3992946"/>
                </a:cubicBezTo>
                <a:cubicBezTo>
                  <a:pt x="5882117" y="4383505"/>
                  <a:pt x="5484108" y="4777721"/>
                  <a:pt x="5029550" y="4791554"/>
                </a:cubicBezTo>
                <a:cubicBezTo>
                  <a:pt x="4920174" y="4817094"/>
                  <a:pt x="4734563" y="4738575"/>
                  <a:pt x="4521007" y="4791554"/>
                </a:cubicBezTo>
                <a:cubicBezTo>
                  <a:pt x="4307451" y="4844533"/>
                  <a:pt x="4153361" y="4781682"/>
                  <a:pt x="3911872" y="4791554"/>
                </a:cubicBezTo>
                <a:cubicBezTo>
                  <a:pt x="3670383" y="4801426"/>
                  <a:pt x="3567371" y="4768925"/>
                  <a:pt x="3453624" y="4791554"/>
                </a:cubicBezTo>
                <a:cubicBezTo>
                  <a:pt x="3339877" y="4814183"/>
                  <a:pt x="3148297" y="4788713"/>
                  <a:pt x="3045672" y="4791554"/>
                </a:cubicBezTo>
                <a:cubicBezTo>
                  <a:pt x="2943047" y="4794395"/>
                  <a:pt x="2741015" y="4735337"/>
                  <a:pt x="2486833" y="4791554"/>
                </a:cubicBezTo>
                <a:cubicBezTo>
                  <a:pt x="2232651" y="4847771"/>
                  <a:pt x="2189531" y="4747315"/>
                  <a:pt x="1927994" y="4791554"/>
                </a:cubicBezTo>
                <a:cubicBezTo>
                  <a:pt x="1666457" y="4835793"/>
                  <a:pt x="1585057" y="4733597"/>
                  <a:pt x="1268564" y="4791554"/>
                </a:cubicBezTo>
                <a:cubicBezTo>
                  <a:pt x="952071" y="4849511"/>
                  <a:pt x="938521" y="4769279"/>
                  <a:pt x="659430" y="4791554"/>
                </a:cubicBezTo>
                <a:cubicBezTo>
                  <a:pt x="380339" y="4813829"/>
                  <a:pt x="313002" y="4757073"/>
                  <a:pt x="0" y="4791554"/>
                </a:cubicBezTo>
                <a:lnTo>
                  <a:pt x="0" y="4791554"/>
                </a:lnTo>
                <a:cubicBezTo>
                  <a:pt x="-17750" y="4579697"/>
                  <a:pt x="13924" y="4520860"/>
                  <a:pt x="0" y="4340922"/>
                </a:cubicBezTo>
                <a:cubicBezTo>
                  <a:pt x="-13924" y="4160984"/>
                  <a:pt x="45417" y="3932698"/>
                  <a:pt x="0" y="3770501"/>
                </a:cubicBezTo>
                <a:cubicBezTo>
                  <a:pt x="-45417" y="3608304"/>
                  <a:pt x="20475" y="3456589"/>
                  <a:pt x="0" y="3160150"/>
                </a:cubicBezTo>
                <a:cubicBezTo>
                  <a:pt x="-20475" y="2863711"/>
                  <a:pt x="32679" y="2893081"/>
                  <a:pt x="0" y="2709518"/>
                </a:cubicBezTo>
                <a:cubicBezTo>
                  <a:pt x="-32679" y="2525955"/>
                  <a:pt x="13603" y="2379906"/>
                  <a:pt x="0" y="2258885"/>
                </a:cubicBezTo>
                <a:cubicBezTo>
                  <a:pt x="-13603" y="2137864"/>
                  <a:pt x="27245" y="1901193"/>
                  <a:pt x="0" y="1768323"/>
                </a:cubicBezTo>
                <a:cubicBezTo>
                  <a:pt x="-27245" y="1635453"/>
                  <a:pt x="91932" y="1126557"/>
                  <a:pt x="0" y="798608"/>
                </a:cubicBezTo>
                <a:cubicBezTo>
                  <a:pt x="-3397" y="291771"/>
                  <a:pt x="372607" y="15348"/>
                  <a:pt x="798608"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موشر توظيف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أحد مؤشرات سوق العمل..</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وهو تقرير يشير إلى عدد الوظائف في كل القطاعات بإستثناء القطاع الزراعي والقطاع الحكومي..</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كما يحتوي التقرير على ثلاثة م</a:t>
            </a:r>
            <a:r>
              <a:rPr lang="ar-EG"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a:t>
            </a: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ؤشرات فرعية وهي: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معدل البطالة - العاطلين عن العمل..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متوسط دخل الفرد بالساعة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ومتوسط ساعات العمل الأسبوعية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المؤشر يوم </a:t>
            </a:r>
            <a:r>
              <a:rPr lang="ar-EG" dirty="0">
                <a:solidFill>
                  <a:srgbClr val="00B050"/>
                </a:solidFill>
                <a:latin typeface="Calibri" panose="020F0502020204030204" pitchFamily="34" charset="0"/>
                <a:ea typeface="SimSun" panose="02010600030101010101" pitchFamily="2" charset="-122"/>
                <a:cs typeface="Arial" panose="020B0604020202020204" pitchFamily="34" charset="0"/>
              </a:rPr>
              <a:t>الأربعاء</a:t>
            </a: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الأول من كل شهر. </a:t>
            </a:r>
            <a:r>
              <a:rPr lang="ar-EG"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يومين قبل </a:t>
            </a:r>
            <a:r>
              <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NFP</a:t>
            </a: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en-US" sz="1600" dirty="0">
                <a:solidFill>
                  <a:srgbClr val="00B050"/>
                </a:solidFill>
                <a:latin typeface="Calibri" panose="020F0502020204030204" pitchFamily="34" charset="0"/>
                <a:ea typeface="SimSun" panose="02010600030101010101" pitchFamily="2" charset="-122"/>
                <a:cs typeface="Arial" panose="020B0604020202020204" pitchFamily="34" charset="0"/>
              </a:rPr>
              <a:t>Automatic Data Processing</a:t>
            </a:r>
            <a:r>
              <a:rPr lang="ar-EG" sz="1600" dirty="0">
                <a:solidFill>
                  <a:srgbClr val="00B050"/>
                </a:solidFill>
                <a:latin typeface="Calibri" panose="020F0502020204030204" pitchFamily="34" charset="0"/>
                <a:ea typeface="SimSun" panose="02010600030101010101" pitchFamily="2" charset="-122"/>
                <a:cs typeface="Arial" panose="020B0604020202020204" pitchFamily="34" charset="0"/>
              </a:rPr>
              <a:t> = شركة خاصة وليست جهة حكومية</a:t>
            </a:r>
            <a:endParaRPr lang="en-US" sz="1600" dirty="0">
              <a:solidFill>
                <a:srgbClr val="00B050"/>
              </a:solidFill>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3567769345"/>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26E3714C-085B-F396-5DD1-0DD47535DD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373" y="3232404"/>
            <a:ext cx="3730743" cy="22488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FF0958F7-3A9C-9839-5CE4-97A0D3D335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0022" y="1093214"/>
            <a:ext cx="3299443" cy="19432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8778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67969" y="177801"/>
            <a:ext cx="4266755" cy="996352"/>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طلبات إعانة البطالة الأولية الأمريكي</a:t>
            </a:r>
            <a:endParaRPr lang="en-US" dirty="0"/>
          </a:p>
          <a:p>
            <a:pPr algn="ctr" rtl="1">
              <a:lnSpc>
                <a:spcPct val="115000"/>
              </a:lnSpc>
              <a:spcAft>
                <a:spcPts val="1000"/>
              </a:spcAft>
            </a:pPr>
            <a:r>
              <a:rPr lang="en-US" b="1" dirty="0"/>
              <a:t>Initial Jobless Claims</a:t>
            </a:r>
            <a:r>
              <a:rPr lang="ar-DZ" dirty="0"/>
              <a:t> </a:t>
            </a:r>
            <a:endParaRPr lang="en-US" sz="1200"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39049" y="5882775"/>
            <a:ext cx="1142245" cy="669925"/>
          </a:xfrm>
        </p:spPr>
        <p:txBody>
          <a:bodyPr/>
          <a:lstStyle/>
          <a:p>
            <a:r>
              <a:rPr lang="ar-EG" sz="6000" dirty="0">
                <a:solidFill>
                  <a:schemeClr val="tx1"/>
                </a:solidFill>
              </a:rPr>
              <a:t>20</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778000"/>
            <a:ext cx="5828158" cy="3606800"/>
          </a:xfrm>
          <a:custGeom>
            <a:avLst/>
            <a:gdLst>
              <a:gd name="connsiteX0" fmla="*/ 601145 w 5828158"/>
              <a:gd name="connsiteY0" fmla="*/ 0 h 3606800"/>
              <a:gd name="connsiteX1" fmla="*/ 1286464 w 5828158"/>
              <a:gd name="connsiteY1" fmla="*/ 0 h 3606800"/>
              <a:gd name="connsiteX2" fmla="*/ 1971784 w 5828158"/>
              <a:gd name="connsiteY2" fmla="*/ 0 h 3606800"/>
              <a:gd name="connsiteX3" fmla="*/ 2552563 w 5828158"/>
              <a:gd name="connsiteY3" fmla="*/ 0 h 3606800"/>
              <a:gd name="connsiteX4" fmla="*/ 3081072 w 5828158"/>
              <a:gd name="connsiteY4" fmla="*/ 0 h 3606800"/>
              <a:gd name="connsiteX5" fmla="*/ 3766392 w 5828158"/>
              <a:gd name="connsiteY5" fmla="*/ 0 h 3606800"/>
              <a:gd name="connsiteX6" fmla="*/ 4451711 w 5828158"/>
              <a:gd name="connsiteY6" fmla="*/ 0 h 3606800"/>
              <a:gd name="connsiteX7" fmla="*/ 5137031 w 5828158"/>
              <a:gd name="connsiteY7" fmla="*/ 0 h 3606800"/>
              <a:gd name="connsiteX8" fmla="*/ 5828158 w 5828158"/>
              <a:gd name="connsiteY8" fmla="*/ 0 h 3606800"/>
              <a:gd name="connsiteX9" fmla="*/ 5828158 w 5828158"/>
              <a:gd name="connsiteY9" fmla="*/ 0 h 3606800"/>
              <a:gd name="connsiteX10" fmla="*/ 5828158 w 5828158"/>
              <a:gd name="connsiteY10" fmla="*/ 561056 h 3606800"/>
              <a:gd name="connsiteX11" fmla="*/ 5828158 w 5828158"/>
              <a:gd name="connsiteY11" fmla="*/ 1092055 h 3606800"/>
              <a:gd name="connsiteX12" fmla="*/ 5828158 w 5828158"/>
              <a:gd name="connsiteY12" fmla="*/ 1592997 h 3606800"/>
              <a:gd name="connsiteX13" fmla="*/ 5828158 w 5828158"/>
              <a:gd name="connsiteY13" fmla="*/ 2063883 h 3606800"/>
              <a:gd name="connsiteX14" fmla="*/ 5828158 w 5828158"/>
              <a:gd name="connsiteY14" fmla="*/ 3005655 h 3606800"/>
              <a:gd name="connsiteX15" fmla="*/ 5227013 w 5828158"/>
              <a:gd name="connsiteY15" fmla="*/ 3606800 h 3606800"/>
              <a:gd name="connsiteX16" fmla="*/ 4541694 w 5828158"/>
              <a:gd name="connsiteY16" fmla="*/ 3606800 h 3606800"/>
              <a:gd name="connsiteX17" fmla="*/ 3960914 w 5828158"/>
              <a:gd name="connsiteY17" fmla="*/ 3606800 h 3606800"/>
              <a:gd name="connsiteX18" fmla="*/ 3484675 w 5828158"/>
              <a:gd name="connsiteY18" fmla="*/ 3606800 h 3606800"/>
              <a:gd name="connsiteX19" fmla="*/ 2851626 w 5828158"/>
              <a:gd name="connsiteY19" fmla="*/ 3606800 h 3606800"/>
              <a:gd name="connsiteX20" fmla="*/ 2166306 w 5828158"/>
              <a:gd name="connsiteY20" fmla="*/ 3606800 h 3606800"/>
              <a:gd name="connsiteX21" fmla="*/ 1533257 w 5828158"/>
              <a:gd name="connsiteY21" fmla="*/ 3606800 h 3606800"/>
              <a:gd name="connsiteX22" fmla="*/ 1004748 w 5828158"/>
              <a:gd name="connsiteY22" fmla="*/ 3606800 h 3606800"/>
              <a:gd name="connsiteX23" fmla="*/ 580779 w 5828158"/>
              <a:gd name="connsiteY23" fmla="*/ 3606800 h 3606800"/>
              <a:gd name="connsiteX24" fmla="*/ 0 w 5828158"/>
              <a:gd name="connsiteY24" fmla="*/ 3606800 h 3606800"/>
              <a:gd name="connsiteX25" fmla="*/ 0 w 5828158"/>
              <a:gd name="connsiteY25" fmla="*/ 3606800 h 3606800"/>
              <a:gd name="connsiteX26" fmla="*/ 0 w 5828158"/>
              <a:gd name="connsiteY26" fmla="*/ 3165971 h 3606800"/>
              <a:gd name="connsiteX27" fmla="*/ 0 w 5828158"/>
              <a:gd name="connsiteY27" fmla="*/ 2604915 h 3606800"/>
              <a:gd name="connsiteX28" fmla="*/ 0 w 5828158"/>
              <a:gd name="connsiteY28" fmla="*/ 2134029 h 3606800"/>
              <a:gd name="connsiteX29" fmla="*/ 0 w 5828158"/>
              <a:gd name="connsiteY29" fmla="*/ 1663143 h 3606800"/>
              <a:gd name="connsiteX30" fmla="*/ 0 w 5828158"/>
              <a:gd name="connsiteY30" fmla="*/ 1222314 h 3606800"/>
              <a:gd name="connsiteX31" fmla="*/ 0 w 5828158"/>
              <a:gd name="connsiteY31" fmla="*/ 601145 h 3606800"/>
              <a:gd name="connsiteX32" fmla="*/ 601145 w 5828158"/>
              <a:gd name="connsiteY32" fmla="*/ 0 h 3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8158" h="3606800" fill="none" extrusionOk="0">
                <a:moveTo>
                  <a:pt x="601145" y="0"/>
                </a:moveTo>
                <a:cubicBezTo>
                  <a:pt x="917756" y="-5234"/>
                  <a:pt x="1013712" y="71348"/>
                  <a:pt x="1286464" y="0"/>
                </a:cubicBezTo>
                <a:cubicBezTo>
                  <a:pt x="1559216" y="-71348"/>
                  <a:pt x="1708417" y="52496"/>
                  <a:pt x="1971784" y="0"/>
                </a:cubicBezTo>
                <a:cubicBezTo>
                  <a:pt x="2235151" y="-52496"/>
                  <a:pt x="2417102" y="17831"/>
                  <a:pt x="2552563" y="0"/>
                </a:cubicBezTo>
                <a:cubicBezTo>
                  <a:pt x="2688024" y="-17831"/>
                  <a:pt x="2847375" y="58629"/>
                  <a:pt x="3081072" y="0"/>
                </a:cubicBezTo>
                <a:cubicBezTo>
                  <a:pt x="3314769" y="-58629"/>
                  <a:pt x="3591535" y="54947"/>
                  <a:pt x="3766392" y="0"/>
                </a:cubicBezTo>
                <a:cubicBezTo>
                  <a:pt x="3941249" y="-54947"/>
                  <a:pt x="4197962" y="20717"/>
                  <a:pt x="4451711" y="0"/>
                </a:cubicBezTo>
                <a:cubicBezTo>
                  <a:pt x="4705460" y="-20717"/>
                  <a:pt x="4879761" y="13249"/>
                  <a:pt x="5137031" y="0"/>
                </a:cubicBezTo>
                <a:cubicBezTo>
                  <a:pt x="5394301" y="-13249"/>
                  <a:pt x="5627701" y="24213"/>
                  <a:pt x="5828158" y="0"/>
                </a:cubicBezTo>
                <a:lnTo>
                  <a:pt x="5828158" y="0"/>
                </a:lnTo>
                <a:cubicBezTo>
                  <a:pt x="5838660" y="187520"/>
                  <a:pt x="5771266" y="386115"/>
                  <a:pt x="5828158" y="561056"/>
                </a:cubicBezTo>
                <a:cubicBezTo>
                  <a:pt x="5885050" y="735997"/>
                  <a:pt x="5803320" y="850605"/>
                  <a:pt x="5828158" y="1092055"/>
                </a:cubicBezTo>
                <a:cubicBezTo>
                  <a:pt x="5852996" y="1333505"/>
                  <a:pt x="5793931" y="1484153"/>
                  <a:pt x="5828158" y="1592997"/>
                </a:cubicBezTo>
                <a:cubicBezTo>
                  <a:pt x="5862385" y="1701841"/>
                  <a:pt x="5816169" y="1861485"/>
                  <a:pt x="5828158" y="2063883"/>
                </a:cubicBezTo>
                <a:cubicBezTo>
                  <a:pt x="5840147" y="2266281"/>
                  <a:pt x="5725289" y="2666454"/>
                  <a:pt x="5828158" y="3005655"/>
                </a:cubicBezTo>
                <a:cubicBezTo>
                  <a:pt x="5844629" y="3329763"/>
                  <a:pt x="5508655" y="3682335"/>
                  <a:pt x="5227013" y="3606800"/>
                </a:cubicBezTo>
                <a:cubicBezTo>
                  <a:pt x="4992106" y="3612115"/>
                  <a:pt x="4866487" y="3572806"/>
                  <a:pt x="4541694" y="3606800"/>
                </a:cubicBezTo>
                <a:cubicBezTo>
                  <a:pt x="4216901" y="3640794"/>
                  <a:pt x="4171036" y="3557105"/>
                  <a:pt x="3960914" y="3606800"/>
                </a:cubicBezTo>
                <a:cubicBezTo>
                  <a:pt x="3750792" y="3656495"/>
                  <a:pt x="3687031" y="3595078"/>
                  <a:pt x="3484675" y="3606800"/>
                </a:cubicBezTo>
                <a:cubicBezTo>
                  <a:pt x="3282319" y="3618522"/>
                  <a:pt x="3109955" y="3575871"/>
                  <a:pt x="2851626" y="3606800"/>
                </a:cubicBezTo>
                <a:cubicBezTo>
                  <a:pt x="2593297" y="3637729"/>
                  <a:pt x="2399082" y="3539753"/>
                  <a:pt x="2166306" y="3606800"/>
                </a:cubicBezTo>
                <a:cubicBezTo>
                  <a:pt x="1933530" y="3673847"/>
                  <a:pt x="1670347" y="3594530"/>
                  <a:pt x="1533257" y="3606800"/>
                </a:cubicBezTo>
                <a:cubicBezTo>
                  <a:pt x="1396167" y="3619070"/>
                  <a:pt x="1125799" y="3558500"/>
                  <a:pt x="1004748" y="3606800"/>
                </a:cubicBezTo>
                <a:cubicBezTo>
                  <a:pt x="883697" y="3655100"/>
                  <a:pt x="756386" y="3579244"/>
                  <a:pt x="580779" y="3606800"/>
                </a:cubicBezTo>
                <a:cubicBezTo>
                  <a:pt x="405172" y="3634356"/>
                  <a:pt x="223022" y="3559360"/>
                  <a:pt x="0" y="3606800"/>
                </a:cubicBezTo>
                <a:lnTo>
                  <a:pt x="0" y="3606800"/>
                </a:lnTo>
                <a:cubicBezTo>
                  <a:pt x="-47673" y="3478251"/>
                  <a:pt x="39824" y="3367550"/>
                  <a:pt x="0" y="3165971"/>
                </a:cubicBezTo>
                <a:cubicBezTo>
                  <a:pt x="-39824" y="2964392"/>
                  <a:pt x="21540" y="2774484"/>
                  <a:pt x="0" y="2604915"/>
                </a:cubicBezTo>
                <a:cubicBezTo>
                  <a:pt x="-21540" y="2435346"/>
                  <a:pt x="19158" y="2355694"/>
                  <a:pt x="0" y="2134029"/>
                </a:cubicBezTo>
                <a:cubicBezTo>
                  <a:pt x="-19158" y="1912364"/>
                  <a:pt x="49587" y="1774003"/>
                  <a:pt x="0" y="1663143"/>
                </a:cubicBezTo>
                <a:cubicBezTo>
                  <a:pt x="-49587" y="1552283"/>
                  <a:pt x="52665" y="1394238"/>
                  <a:pt x="0" y="1222314"/>
                </a:cubicBezTo>
                <a:cubicBezTo>
                  <a:pt x="-52665" y="1050390"/>
                  <a:pt x="6767" y="889237"/>
                  <a:pt x="0" y="601145"/>
                </a:cubicBezTo>
                <a:cubicBezTo>
                  <a:pt x="39833" y="232080"/>
                  <a:pt x="255410" y="-65815"/>
                  <a:pt x="601145" y="0"/>
                </a:cubicBezTo>
                <a:close/>
              </a:path>
              <a:path w="5828158" h="3606800" stroke="0" extrusionOk="0">
                <a:moveTo>
                  <a:pt x="601145" y="0"/>
                </a:moveTo>
                <a:cubicBezTo>
                  <a:pt x="757243" y="-65961"/>
                  <a:pt x="1136700" y="49428"/>
                  <a:pt x="1286464" y="0"/>
                </a:cubicBezTo>
                <a:cubicBezTo>
                  <a:pt x="1436228" y="-49428"/>
                  <a:pt x="1515952" y="26052"/>
                  <a:pt x="1710433" y="0"/>
                </a:cubicBezTo>
                <a:cubicBezTo>
                  <a:pt x="1904914" y="-26052"/>
                  <a:pt x="2174592" y="35431"/>
                  <a:pt x="2395753" y="0"/>
                </a:cubicBezTo>
                <a:cubicBezTo>
                  <a:pt x="2616914" y="-35431"/>
                  <a:pt x="2914782" y="81417"/>
                  <a:pt x="3081072" y="0"/>
                </a:cubicBezTo>
                <a:cubicBezTo>
                  <a:pt x="3247362" y="-81417"/>
                  <a:pt x="3505001" y="26411"/>
                  <a:pt x="3661852" y="0"/>
                </a:cubicBezTo>
                <a:cubicBezTo>
                  <a:pt x="3818703" y="-26411"/>
                  <a:pt x="4092006" y="35121"/>
                  <a:pt x="4294901" y="0"/>
                </a:cubicBezTo>
                <a:cubicBezTo>
                  <a:pt x="4497796" y="-35121"/>
                  <a:pt x="4656652" y="21914"/>
                  <a:pt x="4771140" y="0"/>
                </a:cubicBezTo>
                <a:cubicBezTo>
                  <a:pt x="4885628" y="-21914"/>
                  <a:pt x="5518697" y="7453"/>
                  <a:pt x="5828158" y="0"/>
                </a:cubicBezTo>
                <a:lnTo>
                  <a:pt x="5828158" y="0"/>
                </a:lnTo>
                <a:cubicBezTo>
                  <a:pt x="5877741" y="97538"/>
                  <a:pt x="5793148" y="369923"/>
                  <a:pt x="5828158" y="470886"/>
                </a:cubicBezTo>
                <a:cubicBezTo>
                  <a:pt x="5863168" y="571849"/>
                  <a:pt x="5800103" y="701460"/>
                  <a:pt x="5828158" y="881659"/>
                </a:cubicBezTo>
                <a:cubicBezTo>
                  <a:pt x="5856213" y="1061858"/>
                  <a:pt x="5788873" y="1239953"/>
                  <a:pt x="5828158" y="1382601"/>
                </a:cubicBezTo>
                <a:cubicBezTo>
                  <a:pt x="5867443" y="1525249"/>
                  <a:pt x="5799476" y="1711956"/>
                  <a:pt x="5828158" y="1853487"/>
                </a:cubicBezTo>
                <a:cubicBezTo>
                  <a:pt x="5856840" y="1995018"/>
                  <a:pt x="5798675" y="2175930"/>
                  <a:pt x="5828158" y="2354430"/>
                </a:cubicBezTo>
                <a:cubicBezTo>
                  <a:pt x="5857641" y="2532930"/>
                  <a:pt x="5802679" y="2765965"/>
                  <a:pt x="5828158" y="3005655"/>
                </a:cubicBezTo>
                <a:cubicBezTo>
                  <a:pt x="5808744" y="3352977"/>
                  <a:pt x="5612972" y="3540769"/>
                  <a:pt x="5227013" y="3606800"/>
                </a:cubicBezTo>
                <a:cubicBezTo>
                  <a:pt x="5011780" y="3610276"/>
                  <a:pt x="4874463" y="3559623"/>
                  <a:pt x="4541694" y="3606800"/>
                </a:cubicBezTo>
                <a:cubicBezTo>
                  <a:pt x="4208925" y="3653977"/>
                  <a:pt x="4232088" y="3601759"/>
                  <a:pt x="4117725" y="3606800"/>
                </a:cubicBezTo>
                <a:cubicBezTo>
                  <a:pt x="4003362" y="3611841"/>
                  <a:pt x="3635946" y="3566483"/>
                  <a:pt x="3484675" y="3606800"/>
                </a:cubicBezTo>
                <a:cubicBezTo>
                  <a:pt x="3333404" y="3647117"/>
                  <a:pt x="3231966" y="3564893"/>
                  <a:pt x="3008436" y="3606800"/>
                </a:cubicBezTo>
                <a:cubicBezTo>
                  <a:pt x="2784906" y="3648707"/>
                  <a:pt x="2679082" y="3579479"/>
                  <a:pt x="2584468" y="3606800"/>
                </a:cubicBezTo>
                <a:cubicBezTo>
                  <a:pt x="2489854" y="3634121"/>
                  <a:pt x="2223828" y="3570516"/>
                  <a:pt x="2003688" y="3606800"/>
                </a:cubicBezTo>
                <a:cubicBezTo>
                  <a:pt x="1783548" y="3643084"/>
                  <a:pt x="1592201" y="3560583"/>
                  <a:pt x="1422909" y="3606800"/>
                </a:cubicBezTo>
                <a:cubicBezTo>
                  <a:pt x="1253617" y="3653017"/>
                  <a:pt x="1009309" y="3564676"/>
                  <a:pt x="737590" y="3606800"/>
                </a:cubicBezTo>
                <a:cubicBezTo>
                  <a:pt x="465871" y="3648924"/>
                  <a:pt x="211411" y="3555450"/>
                  <a:pt x="0" y="3606800"/>
                </a:cubicBezTo>
                <a:lnTo>
                  <a:pt x="0" y="3606800"/>
                </a:lnTo>
                <a:cubicBezTo>
                  <a:pt x="-31974" y="3415864"/>
                  <a:pt x="33922" y="3265174"/>
                  <a:pt x="0" y="3075801"/>
                </a:cubicBezTo>
                <a:cubicBezTo>
                  <a:pt x="-33922" y="2886428"/>
                  <a:pt x="35002" y="2709505"/>
                  <a:pt x="0" y="2604915"/>
                </a:cubicBezTo>
                <a:cubicBezTo>
                  <a:pt x="-35002" y="2500325"/>
                  <a:pt x="6600" y="2287569"/>
                  <a:pt x="0" y="2103973"/>
                </a:cubicBezTo>
                <a:cubicBezTo>
                  <a:pt x="-6600" y="1920377"/>
                  <a:pt x="54747" y="1690934"/>
                  <a:pt x="0" y="1572973"/>
                </a:cubicBezTo>
                <a:cubicBezTo>
                  <a:pt x="-54747" y="1455012"/>
                  <a:pt x="40324" y="1270017"/>
                  <a:pt x="0" y="1162201"/>
                </a:cubicBezTo>
                <a:cubicBezTo>
                  <a:pt x="-40324" y="1054385"/>
                  <a:pt x="66726" y="746972"/>
                  <a:pt x="0" y="601145"/>
                </a:cubicBezTo>
                <a:cubicBezTo>
                  <a:pt x="12159" y="251239"/>
                  <a:pt x="250553" y="43254"/>
                  <a:pt x="601145"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مؤشر توظيف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مؤشر يقيس عدد المتقدمين للحصول على إعادة بطالة لأول مرة..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ويستخدم المستثمرون متوسط قراءة المؤشر لمدة 4 أسابيع للتنبؤ بحالة سوق العمل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أسبوعيا ولكنه يصدر بعد نهاية الأسبوع بخمسة أيام.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قسم العمالة والتدريب بوزارة القوى العاملة..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312229022"/>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Us Jobless Claims Jump to 853,000 Amid Resurgence of Virus - Fox21Online">
            <a:extLst>
              <a:ext uri="{FF2B5EF4-FFF2-40B4-BE49-F238E27FC236}">
                <a16:creationId xmlns:a16="http://schemas.microsoft.com/office/drawing/2014/main" id="{A42092F3-979F-30B1-FBF8-59D88D328E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110" y="2331719"/>
            <a:ext cx="3636005" cy="2009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67969" y="177801"/>
            <a:ext cx="4266755" cy="996352"/>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الحساب الجاري الأمريكي</a:t>
            </a:r>
            <a:endParaRPr lang="en-US" dirty="0"/>
          </a:p>
          <a:p>
            <a:pPr algn="ctr" rtl="1">
              <a:lnSpc>
                <a:spcPct val="115000"/>
              </a:lnSpc>
              <a:spcAft>
                <a:spcPts val="1000"/>
              </a:spcAft>
            </a:pPr>
            <a:r>
              <a:rPr lang="en-US" b="1" dirty="0"/>
              <a:t>Current Account</a:t>
            </a:r>
            <a:r>
              <a:rPr lang="en-US" dirty="0"/>
              <a:t> </a:t>
            </a:r>
            <a:endParaRPr lang="en-US" sz="1200" dirty="0">
              <a:solidFill>
                <a:srgbClr val="FF0000"/>
              </a:solidFill>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42170" y="5878848"/>
            <a:ext cx="1142245" cy="669925"/>
          </a:xfrm>
        </p:spPr>
        <p:txBody>
          <a:bodyPr/>
          <a:lstStyle/>
          <a:p>
            <a:r>
              <a:rPr lang="ar-EG" sz="6000" dirty="0">
                <a:solidFill>
                  <a:schemeClr val="tx1"/>
                </a:solidFill>
              </a:rPr>
              <a:t>21</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778000"/>
            <a:ext cx="5828158" cy="3606800"/>
          </a:xfrm>
          <a:custGeom>
            <a:avLst/>
            <a:gdLst>
              <a:gd name="connsiteX0" fmla="*/ 601145 w 5828158"/>
              <a:gd name="connsiteY0" fmla="*/ 0 h 3606800"/>
              <a:gd name="connsiteX1" fmla="*/ 1286464 w 5828158"/>
              <a:gd name="connsiteY1" fmla="*/ 0 h 3606800"/>
              <a:gd name="connsiteX2" fmla="*/ 1971784 w 5828158"/>
              <a:gd name="connsiteY2" fmla="*/ 0 h 3606800"/>
              <a:gd name="connsiteX3" fmla="*/ 2552563 w 5828158"/>
              <a:gd name="connsiteY3" fmla="*/ 0 h 3606800"/>
              <a:gd name="connsiteX4" fmla="*/ 3081072 w 5828158"/>
              <a:gd name="connsiteY4" fmla="*/ 0 h 3606800"/>
              <a:gd name="connsiteX5" fmla="*/ 3766392 w 5828158"/>
              <a:gd name="connsiteY5" fmla="*/ 0 h 3606800"/>
              <a:gd name="connsiteX6" fmla="*/ 4451711 w 5828158"/>
              <a:gd name="connsiteY6" fmla="*/ 0 h 3606800"/>
              <a:gd name="connsiteX7" fmla="*/ 5137031 w 5828158"/>
              <a:gd name="connsiteY7" fmla="*/ 0 h 3606800"/>
              <a:gd name="connsiteX8" fmla="*/ 5828158 w 5828158"/>
              <a:gd name="connsiteY8" fmla="*/ 0 h 3606800"/>
              <a:gd name="connsiteX9" fmla="*/ 5828158 w 5828158"/>
              <a:gd name="connsiteY9" fmla="*/ 0 h 3606800"/>
              <a:gd name="connsiteX10" fmla="*/ 5828158 w 5828158"/>
              <a:gd name="connsiteY10" fmla="*/ 561056 h 3606800"/>
              <a:gd name="connsiteX11" fmla="*/ 5828158 w 5828158"/>
              <a:gd name="connsiteY11" fmla="*/ 1092055 h 3606800"/>
              <a:gd name="connsiteX12" fmla="*/ 5828158 w 5828158"/>
              <a:gd name="connsiteY12" fmla="*/ 1592997 h 3606800"/>
              <a:gd name="connsiteX13" fmla="*/ 5828158 w 5828158"/>
              <a:gd name="connsiteY13" fmla="*/ 2063883 h 3606800"/>
              <a:gd name="connsiteX14" fmla="*/ 5828158 w 5828158"/>
              <a:gd name="connsiteY14" fmla="*/ 3005655 h 3606800"/>
              <a:gd name="connsiteX15" fmla="*/ 5227013 w 5828158"/>
              <a:gd name="connsiteY15" fmla="*/ 3606800 h 3606800"/>
              <a:gd name="connsiteX16" fmla="*/ 4541694 w 5828158"/>
              <a:gd name="connsiteY16" fmla="*/ 3606800 h 3606800"/>
              <a:gd name="connsiteX17" fmla="*/ 3960914 w 5828158"/>
              <a:gd name="connsiteY17" fmla="*/ 3606800 h 3606800"/>
              <a:gd name="connsiteX18" fmla="*/ 3484675 w 5828158"/>
              <a:gd name="connsiteY18" fmla="*/ 3606800 h 3606800"/>
              <a:gd name="connsiteX19" fmla="*/ 2851626 w 5828158"/>
              <a:gd name="connsiteY19" fmla="*/ 3606800 h 3606800"/>
              <a:gd name="connsiteX20" fmla="*/ 2166306 w 5828158"/>
              <a:gd name="connsiteY20" fmla="*/ 3606800 h 3606800"/>
              <a:gd name="connsiteX21" fmla="*/ 1533257 w 5828158"/>
              <a:gd name="connsiteY21" fmla="*/ 3606800 h 3606800"/>
              <a:gd name="connsiteX22" fmla="*/ 1004748 w 5828158"/>
              <a:gd name="connsiteY22" fmla="*/ 3606800 h 3606800"/>
              <a:gd name="connsiteX23" fmla="*/ 580779 w 5828158"/>
              <a:gd name="connsiteY23" fmla="*/ 3606800 h 3606800"/>
              <a:gd name="connsiteX24" fmla="*/ 0 w 5828158"/>
              <a:gd name="connsiteY24" fmla="*/ 3606800 h 3606800"/>
              <a:gd name="connsiteX25" fmla="*/ 0 w 5828158"/>
              <a:gd name="connsiteY25" fmla="*/ 3606800 h 3606800"/>
              <a:gd name="connsiteX26" fmla="*/ 0 w 5828158"/>
              <a:gd name="connsiteY26" fmla="*/ 3165971 h 3606800"/>
              <a:gd name="connsiteX27" fmla="*/ 0 w 5828158"/>
              <a:gd name="connsiteY27" fmla="*/ 2604915 h 3606800"/>
              <a:gd name="connsiteX28" fmla="*/ 0 w 5828158"/>
              <a:gd name="connsiteY28" fmla="*/ 2134029 h 3606800"/>
              <a:gd name="connsiteX29" fmla="*/ 0 w 5828158"/>
              <a:gd name="connsiteY29" fmla="*/ 1663143 h 3606800"/>
              <a:gd name="connsiteX30" fmla="*/ 0 w 5828158"/>
              <a:gd name="connsiteY30" fmla="*/ 1222314 h 3606800"/>
              <a:gd name="connsiteX31" fmla="*/ 0 w 5828158"/>
              <a:gd name="connsiteY31" fmla="*/ 601145 h 3606800"/>
              <a:gd name="connsiteX32" fmla="*/ 601145 w 5828158"/>
              <a:gd name="connsiteY32" fmla="*/ 0 h 36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8158" h="3606800" fill="none" extrusionOk="0">
                <a:moveTo>
                  <a:pt x="601145" y="0"/>
                </a:moveTo>
                <a:cubicBezTo>
                  <a:pt x="917756" y="-5234"/>
                  <a:pt x="1013712" y="71348"/>
                  <a:pt x="1286464" y="0"/>
                </a:cubicBezTo>
                <a:cubicBezTo>
                  <a:pt x="1559216" y="-71348"/>
                  <a:pt x="1708417" y="52496"/>
                  <a:pt x="1971784" y="0"/>
                </a:cubicBezTo>
                <a:cubicBezTo>
                  <a:pt x="2235151" y="-52496"/>
                  <a:pt x="2417102" y="17831"/>
                  <a:pt x="2552563" y="0"/>
                </a:cubicBezTo>
                <a:cubicBezTo>
                  <a:pt x="2688024" y="-17831"/>
                  <a:pt x="2847375" y="58629"/>
                  <a:pt x="3081072" y="0"/>
                </a:cubicBezTo>
                <a:cubicBezTo>
                  <a:pt x="3314769" y="-58629"/>
                  <a:pt x="3591535" y="54947"/>
                  <a:pt x="3766392" y="0"/>
                </a:cubicBezTo>
                <a:cubicBezTo>
                  <a:pt x="3941249" y="-54947"/>
                  <a:pt x="4197962" y="20717"/>
                  <a:pt x="4451711" y="0"/>
                </a:cubicBezTo>
                <a:cubicBezTo>
                  <a:pt x="4705460" y="-20717"/>
                  <a:pt x="4879761" y="13249"/>
                  <a:pt x="5137031" y="0"/>
                </a:cubicBezTo>
                <a:cubicBezTo>
                  <a:pt x="5394301" y="-13249"/>
                  <a:pt x="5627701" y="24213"/>
                  <a:pt x="5828158" y="0"/>
                </a:cubicBezTo>
                <a:lnTo>
                  <a:pt x="5828158" y="0"/>
                </a:lnTo>
                <a:cubicBezTo>
                  <a:pt x="5838660" y="187520"/>
                  <a:pt x="5771266" y="386115"/>
                  <a:pt x="5828158" y="561056"/>
                </a:cubicBezTo>
                <a:cubicBezTo>
                  <a:pt x="5885050" y="735997"/>
                  <a:pt x="5803320" y="850605"/>
                  <a:pt x="5828158" y="1092055"/>
                </a:cubicBezTo>
                <a:cubicBezTo>
                  <a:pt x="5852996" y="1333505"/>
                  <a:pt x="5793931" y="1484153"/>
                  <a:pt x="5828158" y="1592997"/>
                </a:cubicBezTo>
                <a:cubicBezTo>
                  <a:pt x="5862385" y="1701841"/>
                  <a:pt x="5816169" y="1861485"/>
                  <a:pt x="5828158" y="2063883"/>
                </a:cubicBezTo>
                <a:cubicBezTo>
                  <a:pt x="5840147" y="2266281"/>
                  <a:pt x="5725289" y="2666454"/>
                  <a:pt x="5828158" y="3005655"/>
                </a:cubicBezTo>
                <a:cubicBezTo>
                  <a:pt x="5844629" y="3329763"/>
                  <a:pt x="5508655" y="3682335"/>
                  <a:pt x="5227013" y="3606800"/>
                </a:cubicBezTo>
                <a:cubicBezTo>
                  <a:pt x="4992106" y="3612115"/>
                  <a:pt x="4866487" y="3572806"/>
                  <a:pt x="4541694" y="3606800"/>
                </a:cubicBezTo>
                <a:cubicBezTo>
                  <a:pt x="4216901" y="3640794"/>
                  <a:pt x="4171036" y="3557105"/>
                  <a:pt x="3960914" y="3606800"/>
                </a:cubicBezTo>
                <a:cubicBezTo>
                  <a:pt x="3750792" y="3656495"/>
                  <a:pt x="3687031" y="3595078"/>
                  <a:pt x="3484675" y="3606800"/>
                </a:cubicBezTo>
                <a:cubicBezTo>
                  <a:pt x="3282319" y="3618522"/>
                  <a:pt x="3109955" y="3575871"/>
                  <a:pt x="2851626" y="3606800"/>
                </a:cubicBezTo>
                <a:cubicBezTo>
                  <a:pt x="2593297" y="3637729"/>
                  <a:pt x="2399082" y="3539753"/>
                  <a:pt x="2166306" y="3606800"/>
                </a:cubicBezTo>
                <a:cubicBezTo>
                  <a:pt x="1933530" y="3673847"/>
                  <a:pt x="1670347" y="3594530"/>
                  <a:pt x="1533257" y="3606800"/>
                </a:cubicBezTo>
                <a:cubicBezTo>
                  <a:pt x="1396167" y="3619070"/>
                  <a:pt x="1125799" y="3558500"/>
                  <a:pt x="1004748" y="3606800"/>
                </a:cubicBezTo>
                <a:cubicBezTo>
                  <a:pt x="883697" y="3655100"/>
                  <a:pt x="756386" y="3579244"/>
                  <a:pt x="580779" y="3606800"/>
                </a:cubicBezTo>
                <a:cubicBezTo>
                  <a:pt x="405172" y="3634356"/>
                  <a:pt x="223022" y="3559360"/>
                  <a:pt x="0" y="3606800"/>
                </a:cubicBezTo>
                <a:lnTo>
                  <a:pt x="0" y="3606800"/>
                </a:lnTo>
                <a:cubicBezTo>
                  <a:pt x="-47673" y="3478251"/>
                  <a:pt x="39824" y="3367550"/>
                  <a:pt x="0" y="3165971"/>
                </a:cubicBezTo>
                <a:cubicBezTo>
                  <a:pt x="-39824" y="2964392"/>
                  <a:pt x="21540" y="2774484"/>
                  <a:pt x="0" y="2604915"/>
                </a:cubicBezTo>
                <a:cubicBezTo>
                  <a:pt x="-21540" y="2435346"/>
                  <a:pt x="19158" y="2355694"/>
                  <a:pt x="0" y="2134029"/>
                </a:cubicBezTo>
                <a:cubicBezTo>
                  <a:pt x="-19158" y="1912364"/>
                  <a:pt x="49587" y="1774003"/>
                  <a:pt x="0" y="1663143"/>
                </a:cubicBezTo>
                <a:cubicBezTo>
                  <a:pt x="-49587" y="1552283"/>
                  <a:pt x="52665" y="1394238"/>
                  <a:pt x="0" y="1222314"/>
                </a:cubicBezTo>
                <a:cubicBezTo>
                  <a:pt x="-52665" y="1050390"/>
                  <a:pt x="6767" y="889237"/>
                  <a:pt x="0" y="601145"/>
                </a:cubicBezTo>
                <a:cubicBezTo>
                  <a:pt x="39833" y="232080"/>
                  <a:pt x="255410" y="-65815"/>
                  <a:pt x="601145" y="0"/>
                </a:cubicBezTo>
                <a:close/>
              </a:path>
              <a:path w="5828158" h="3606800" stroke="0" extrusionOk="0">
                <a:moveTo>
                  <a:pt x="601145" y="0"/>
                </a:moveTo>
                <a:cubicBezTo>
                  <a:pt x="757243" y="-65961"/>
                  <a:pt x="1136700" y="49428"/>
                  <a:pt x="1286464" y="0"/>
                </a:cubicBezTo>
                <a:cubicBezTo>
                  <a:pt x="1436228" y="-49428"/>
                  <a:pt x="1515952" y="26052"/>
                  <a:pt x="1710433" y="0"/>
                </a:cubicBezTo>
                <a:cubicBezTo>
                  <a:pt x="1904914" y="-26052"/>
                  <a:pt x="2174592" y="35431"/>
                  <a:pt x="2395753" y="0"/>
                </a:cubicBezTo>
                <a:cubicBezTo>
                  <a:pt x="2616914" y="-35431"/>
                  <a:pt x="2914782" y="81417"/>
                  <a:pt x="3081072" y="0"/>
                </a:cubicBezTo>
                <a:cubicBezTo>
                  <a:pt x="3247362" y="-81417"/>
                  <a:pt x="3505001" y="26411"/>
                  <a:pt x="3661852" y="0"/>
                </a:cubicBezTo>
                <a:cubicBezTo>
                  <a:pt x="3818703" y="-26411"/>
                  <a:pt x="4092006" y="35121"/>
                  <a:pt x="4294901" y="0"/>
                </a:cubicBezTo>
                <a:cubicBezTo>
                  <a:pt x="4497796" y="-35121"/>
                  <a:pt x="4656652" y="21914"/>
                  <a:pt x="4771140" y="0"/>
                </a:cubicBezTo>
                <a:cubicBezTo>
                  <a:pt x="4885628" y="-21914"/>
                  <a:pt x="5518697" y="7453"/>
                  <a:pt x="5828158" y="0"/>
                </a:cubicBezTo>
                <a:lnTo>
                  <a:pt x="5828158" y="0"/>
                </a:lnTo>
                <a:cubicBezTo>
                  <a:pt x="5877741" y="97538"/>
                  <a:pt x="5793148" y="369923"/>
                  <a:pt x="5828158" y="470886"/>
                </a:cubicBezTo>
                <a:cubicBezTo>
                  <a:pt x="5863168" y="571849"/>
                  <a:pt x="5800103" y="701460"/>
                  <a:pt x="5828158" y="881659"/>
                </a:cubicBezTo>
                <a:cubicBezTo>
                  <a:pt x="5856213" y="1061858"/>
                  <a:pt x="5788873" y="1239953"/>
                  <a:pt x="5828158" y="1382601"/>
                </a:cubicBezTo>
                <a:cubicBezTo>
                  <a:pt x="5867443" y="1525249"/>
                  <a:pt x="5799476" y="1711956"/>
                  <a:pt x="5828158" y="1853487"/>
                </a:cubicBezTo>
                <a:cubicBezTo>
                  <a:pt x="5856840" y="1995018"/>
                  <a:pt x="5798675" y="2175930"/>
                  <a:pt x="5828158" y="2354430"/>
                </a:cubicBezTo>
                <a:cubicBezTo>
                  <a:pt x="5857641" y="2532930"/>
                  <a:pt x="5802679" y="2765965"/>
                  <a:pt x="5828158" y="3005655"/>
                </a:cubicBezTo>
                <a:cubicBezTo>
                  <a:pt x="5808744" y="3352977"/>
                  <a:pt x="5612972" y="3540769"/>
                  <a:pt x="5227013" y="3606800"/>
                </a:cubicBezTo>
                <a:cubicBezTo>
                  <a:pt x="5011780" y="3610276"/>
                  <a:pt x="4874463" y="3559623"/>
                  <a:pt x="4541694" y="3606800"/>
                </a:cubicBezTo>
                <a:cubicBezTo>
                  <a:pt x="4208925" y="3653977"/>
                  <a:pt x="4232088" y="3601759"/>
                  <a:pt x="4117725" y="3606800"/>
                </a:cubicBezTo>
                <a:cubicBezTo>
                  <a:pt x="4003362" y="3611841"/>
                  <a:pt x="3635946" y="3566483"/>
                  <a:pt x="3484675" y="3606800"/>
                </a:cubicBezTo>
                <a:cubicBezTo>
                  <a:pt x="3333404" y="3647117"/>
                  <a:pt x="3231966" y="3564893"/>
                  <a:pt x="3008436" y="3606800"/>
                </a:cubicBezTo>
                <a:cubicBezTo>
                  <a:pt x="2784906" y="3648707"/>
                  <a:pt x="2679082" y="3579479"/>
                  <a:pt x="2584468" y="3606800"/>
                </a:cubicBezTo>
                <a:cubicBezTo>
                  <a:pt x="2489854" y="3634121"/>
                  <a:pt x="2223828" y="3570516"/>
                  <a:pt x="2003688" y="3606800"/>
                </a:cubicBezTo>
                <a:cubicBezTo>
                  <a:pt x="1783548" y="3643084"/>
                  <a:pt x="1592201" y="3560583"/>
                  <a:pt x="1422909" y="3606800"/>
                </a:cubicBezTo>
                <a:cubicBezTo>
                  <a:pt x="1253617" y="3653017"/>
                  <a:pt x="1009309" y="3564676"/>
                  <a:pt x="737590" y="3606800"/>
                </a:cubicBezTo>
                <a:cubicBezTo>
                  <a:pt x="465871" y="3648924"/>
                  <a:pt x="211411" y="3555450"/>
                  <a:pt x="0" y="3606800"/>
                </a:cubicBezTo>
                <a:lnTo>
                  <a:pt x="0" y="3606800"/>
                </a:lnTo>
                <a:cubicBezTo>
                  <a:pt x="-31974" y="3415864"/>
                  <a:pt x="33922" y="3265174"/>
                  <a:pt x="0" y="3075801"/>
                </a:cubicBezTo>
                <a:cubicBezTo>
                  <a:pt x="-33922" y="2886428"/>
                  <a:pt x="35002" y="2709505"/>
                  <a:pt x="0" y="2604915"/>
                </a:cubicBezTo>
                <a:cubicBezTo>
                  <a:pt x="-35002" y="2500325"/>
                  <a:pt x="6600" y="2287569"/>
                  <a:pt x="0" y="2103973"/>
                </a:cubicBezTo>
                <a:cubicBezTo>
                  <a:pt x="-6600" y="1920377"/>
                  <a:pt x="54747" y="1690934"/>
                  <a:pt x="0" y="1572973"/>
                </a:cubicBezTo>
                <a:cubicBezTo>
                  <a:pt x="-54747" y="1455012"/>
                  <a:pt x="40324" y="1270017"/>
                  <a:pt x="0" y="1162201"/>
                </a:cubicBezTo>
                <a:cubicBezTo>
                  <a:pt x="-40324" y="1054385"/>
                  <a:pt x="66726" y="746972"/>
                  <a:pt x="0" y="601145"/>
                </a:cubicBezTo>
                <a:cubicBezTo>
                  <a:pt x="12159" y="251239"/>
                  <a:pt x="250553" y="43254"/>
                  <a:pt x="601145"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میزان مدفوعات (تجارة خارجية)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الفارق بين الصادرات والواردات من السلع والخدمات وتدفقات رؤوس الأموال..</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ويقيس العلاقات التجارية الخارجية بين الدول..</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ربع سنوية ولكنه يصدر بعد انتهاء ربع العام بحوالي ٧٥ يومًا</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الإحصاءات الاقتصادية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725734098"/>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CB1D6053-96C3-BAB3-3C84-5F897F1591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020" y="2087880"/>
            <a:ext cx="3677842" cy="23997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582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877"/>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67969" y="207483"/>
            <a:ext cx="4266755" cy="736599"/>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الإيرادات والنفقات الشخصية الأمريكي </a:t>
            </a:r>
            <a:endParaRPr lang="en-US" dirty="0"/>
          </a:p>
          <a:p>
            <a:pPr algn="ctr" rtl="1">
              <a:lnSpc>
                <a:spcPct val="115000"/>
              </a:lnSpc>
              <a:spcAft>
                <a:spcPts val="1000"/>
              </a:spcAft>
            </a:pPr>
            <a:r>
              <a:rPr lang="en-US" sz="1200" dirty="0">
                <a:solidFill>
                  <a:srgbClr val="FF0000"/>
                </a:solidFill>
                <a:latin typeface="Calibri" panose="020F0502020204030204" pitchFamily="34" charset="0"/>
                <a:ea typeface="SimSun" panose="02010600030101010101" pitchFamily="2" charset="-122"/>
                <a:cs typeface="Arial" panose="020B0604020202020204" pitchFamily="34" charset="0"/>
              </a:rPr>
              <a:t>Personal income and outlays</a:t>
            </a: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58797" y="5870535"/>
            <a:ext cx="1142245" cy="669925"/>
          </a:xfrm>
        </p:spPr>
        <p:txBody>
          <a:bodyPr/>
          <a:lstStyle/>
          <a:p>
            <a:r>
              <a:rPr lang="ar-EG" sz="6000" dirty="0">
                <a:solidFill>
                  <a:schemeClr val="tx1"/>
                </a:solidFill>
              </a:rPr>
              <a:t>22</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114040" y="1026160"/>
            <a:ext cx="7167247" cy="5709920"/>
          </a:xfrm>
          <a:custGeom>
            <a:avLst/>
            <a:gdLst>
              <a:gd name="connsiteX0" fmla="*/ 951672 w 7167247"/>
              <a:gd name="connsiteY0" fmla="*/ 0 h 5709920"/>
              <a:gd name="connsiteX1" fmla="*/ 1641036 w 7167247"/>
              <a:gd name="connsiteY1" fmla="*/ 0 h 5709920"/>
              <a:gd name="connsiteX2" fmla="*/ 2330400 w 7167247"/>
              <a:gd name="connsiteY2" fmla="*/ 0 h 5709920"/>
              <a:gd name="connsiteX3" fmla="*/ 2833296 w 7167247"/>
              <a:gd name="connsiteY3" fmla="*/ 0 h 5709920"/>
              <a:gd name="connsiteX4" fmla="*/ 3522660 w 7167247"/>
              <a:gd name="connsiteY4" fmla="*/ 0 h 5709920"/>
              <a:gd name="connsiteX5" fmla="*/ 4212024 w 7167247"/>
              <a:gd name="connsiteY5" fmla="*/ 0 h 5709920"/>
              <a:gd name="connsiteX6" fmla="*/ 4777076 w 7167247"/>
              <a:gd name="connsiteY6" fmla="*/ 0 h 5709920"/>
              <a:gd name="connsiteX7" fmla="*/ 5279972 w 7167247"/>
              <a:gd name="connsiteY7" fmla="*/ 0 h 5709920"/>
              <a:gd name="connsiteX8" fmla="*/ 5720713 w 7167247"/>
              <a:gd name="connsiteY8" fmla="*/ 0 h 5709920"/>
              <a:gd name="connsiteX9" fmla="*/ 6410077 w 7167247"/>
              <a:gd name="connsiteY9" fmla="*/ 0 h 5709920"/>
              <a:gd name="connsiteX10" fmla="*/ 7167247 w 7167247"/>
              <a:gd name="connsiteY10" fmla="*/ 0 h 5709920"/>
              <a:gd name="connsiteX11" fmla="*/ 7167247 w 7167247"/>
              <a:gd name="connsiteY11" fmla="*/ 0 h 5709920"/>
              <a:gd name="connsiteX12" fmla="*/ 7167247 w 7167247"/>
              <a:gd name="connsiteY12" fmla="*/ 594781 h 5709920"/>
              <a:gd name="connsiteX13" fmla="*/ 7167247 w 7167247"/>
              <a:gd name="connsiteY13" fmla="*/ 1237144 h 5709920"/>
              <a:gd name="connsiteX14" fmla="*/ 7167247 w 7167247"/>
              <a:gd name="connsiteY14" fmla="*/ 1927090 h 5709920"/>
              <a:gd name="connsiteX15" fmla="*/ 7167247 w 7167247"/>
              <a:gd name="connsiteY15" fmla="*/ 2569454 h 5709920"/>
              <a:gd name="connsiteX16" fmla="*/ 7167247 w 7167247"/>
              <a:gd name="connsiteY16" fmla="*/ 3116652 h 5709920"/>
              <a:gd name="connsiteX17" fmla="*/ 7167247 w 7167247"/>
              <a:gd name="connsiteY17" fmla="*/ 3568686 h 5709920"/>
              <a:gd name="connsiteX18" fmla="*/ 7167247 w 7167247"/>
              <a:gd name="connsiteY18" fmla="*/ 4211049 h 5709920"/>
              <a:gd name="connsiteX19" fmla="*/ 7167247 w 7167247"/>
              <a:gd name="connsiteY19" fmla="*/ 4758248 h 5709920"/>
              <a:gd name="connsiteX20" fmla="*/ 6215575 w 7167247"/>
              <a:gd name="connsiteY20" fmla="*/ 5709920 h 5709920"/>
              <a:gd name="connsiteX21" fmla="*/ 5774834 w 7167247"/>
              <a:gd name="connsiteY21" fmla="*/ 5709920 h 5709920"/>
              <a:gd name="connsiteX22" fmla="*/ 5271938 w 7167247"/>
              <a:gd name="connsiteY22" fmla="*/ 5709920 h 5709920"/>
              <a:gd name="connsiteX23" fmla="*/ 4706885 w 7167247"/>
              <a:gd name="connsiteY23" fmla="*/ 5709920 h 5709920"/>
              <a:gd name="connsiteX24" fmla="*/ 4079677 w 7167247"/>
              <a:gd name="connsiteY24" fmla="*/ 5709920 h 5709920"/>
              <a:gd name="connsiteX25" fmla="*/ 3638937 w 7167247"/>
              <a:gd name="connsiteY25" fmla="*/ 5709920 h 5709920"/>
              <a:gd name="connsiteX26" fmla="*/ 2949573 w 7167247"/>
              <a:gd name="connsiteY26" fmla="*/ 5709920 h 5709920"/>
              <a:gd name="connsiteX27" fmla="*/ 2570988 w 7167247"/>
              <a:gd name="connsiteY27" fmla="*/ 5709920 h 5709920"/>
              <a:gd name="connsiteX28" fmla="*/ 2130247 w 7167247"/>
              <a:gd name="connsiteY28" fmla="*/ 5709920 h 5709920"/>
              <a:gd name="connsiteX29" fmla="*/ 1751662 w 7167247"/>
              <a:gd name="connsiteY29" fmla="*/ 5709920 h 5709920"/>
              <a:gd name="connsiteX30" fmla="*/ 1373077 w 7167247"/>
              <a:gd name="connsiteY30" fmla="*/ 5709920 h 5709920"/>
              <a:gd name="connsiteX31" fmla="*/ 808025 w 7167247"/>
              <a:gd name="connsiteY31" fmla="*/ 5709920 h 5709920"/>
              <a:gd name="connsiteX32" fmla="*/ 0 w 7167247"/>
              <a:gd name="connsiteY32" fmla="*/ 5709920 h 5709920"/>
              <a:gd name="connsiteX33" fmla="*/ 0 w 7167247"/>
              <a:gd name="connsiteY33" fmla="*/ 5709920 h 5709920"/>
              <a:gd name="connsiteX34" fmla="*/ 0 w 7167247"/>
              <a:gd name="connsiteY34" fmla="*/ 5210304 h 5709920"/>
              <a:gd name="connsiteX35" fmla="*/ 0 w 7167247"/>
              <a:gd name="connsiteY35" fmla="*/ 4520358 h 5709920"/>
              <a:gd name="connsiteX36" fmla="*/ 0 w 7167247"/>
              <a:gd name="connsiteY36" fmla="*/ 3877995 h 5709920"/>
              <a:gd name="connsiteX37" fmla="*/ 0 w 7167247"/>
              <a:gd name="connsiteY37" fmla="*/ 3378378 h 5709920"/>
              <a:gd name="connsiteX38" fmla="*/ 0 w 7167247"/>
              <a:gd name="connsiteY38" fmla="*/ 2688433 h 5709920"/>
              <a:gd name="connsiteX39" fmla="*/ 0 w 7167247"/>
              <a:gd name="connsiteY39" fmla="*/ 2236399 h 5709920"/>
              <a:gd name="connsiteX40" fmla="*/ 0 w 7167247"/>
              <a:gd name="connsiteY40" fmla="*/ 1689200 h 5709920"/>
              <a:gd name="connsiteX41" fmla="*/ 0 w 7167247"/>
              <a:gd name="connsiteY41" fmla="*/ 951672 h 5709920"/>
              <a:gd name="connsiteX42" fmla="*/ 951672 w 7167247"/>
              <a:gd name="connsiteY42" fmla="*/ 0 h 57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167247" h="5709920" fill="none" extrusionOk="0">
                <a:moveTo>
                  <a:pt x="951672" y="0"/>
                </a:moveTo>
                <a:cubicBezTo>
                  <a:pt x="1137971" y="-9170"/>
                  <a:pt x="1500876" y="34178"/>
                  <a:pt x="1641036" y="0"/>
                </a:cubicBezTo>
                <a:cubicBezTo>
                  <a:pt x="1781196" y="-34178"/>
                  <a:pt x="2110246" y="74568"/>
                  <a:pt x="2330400" y="0"/>
                </a:cubicBezTo>
                <a:cubicBezTo>
                  <a:pt x="2550554" y="-74568"/>
                  <a:pt x="2678181" y="33057"/>
                  <a:pt x="2833296" y="0"/>
                </a:cubicBezTo>
                <a:cubicBezTo>
                  <a:pt x="2988411" y="-33057"/>
                  <a:pt x="3342821" y="77386"/>
                  <a:pt x="3522660" y="0"/>
                </a:cubicBezTo>
                <a:cubicBezTo>
                  <a:pt x="3702499" y="-77386"/>
                  <a:pt x="4014813" y="54451"/>
                  <a:pt x="4212024" y="0"/>
                </a:cubicBezTo>
                <a:cubicBezTo>
                  <a:pt x="4409235" y="-54451"/>
                  <a:pt x="4537054" y="2837"/>
                  <a:pt x="4777076" y="0"/>
                </a:cubicBezTo>
                <a:cubicBezTo>
                  <a:pt x="5017098" y="-2837"/>
                  <a:pt x="5062698" y="9054"/>
                  <a:pt x="5279972" y="0"/>
                </a:cubicBezTo>
                <a:cubicBezTo>
                  <a:pt x="5497246" y="-9054"/>
                  <a:pt x="5505471" y="45985"/>
                  <a:pt x="5720713" y="0"/>
                </a:cubicBezTo>
                <a:cubicBezTo>
                  <a:pt x="5935955" y="-45985"/>
                  <a:pt x="6230431" y="61086"/>
                  <a:pt x="6410077" y="0"/>
                </a:cubicBezTo>
                <a:cubicBezTo>
                  <a:pt x="6589723" y="-61086"/>
                  <a:pt x="6950138" y="47489"/>
                  <a:pt x="7167247" y="0"/>
                </a:cubicBezTo>
                <a:lnTo>
                  <a:pt x="7167247" y="0"/>
                </a:lnTo>
                <a:cubicBezTo>
                  <a:pt x="7203151" y="134389"/>
                  <a:pt x="7162667" y="447750"/>
                  <a:pt x="7167247" y="594781"/>
                </a:cubicBezTo>
                <a:cubicBezTo>
                  <a:pt x="7171827" y="741812"/>
                  <a:pt x="7093365" y="959976"/>
                  <a:pt x="7167247" y="1237144"/>
                </a:cubicBezTo>
                <a:cubicBezTo>
                  <a:pt x="7241129" y="1514312"/>
                  <a:pt x="7126467" y="1583722"/>
                  <a:pt x="7167247" y="1927090"/>
                </a:cubicBezTo>
                <a:cubicBezTo>
                  <a:pt x="7208027" y="2270458"/>
                  <a:pt x="7132061" y="2271987"/>
                  <a:pt x="7167247" y="2569454"/>
                </a:cubicBezTo>
                <a:cubicBezTo>
                  <a:pt x="7202433" y="2866921"/>
                  <a:pt x="7104313" y="2994334"/>
                  <a:pt x="7167247" y="3116652"/>
                </a:cubicBezTo>
                <a:cubicBezTo>
                  <a:pt x="7230181" y="3238970"/>
                  <a:pt x="7138651" y="3445195"/>
                  <a:pt x="7167247" y="3568686"/>
                </a:cubicBezTo>
                <a:cubicBezTo>
                  <a:pt x="7195843" y="3692177"/>
                  <a:pt x="7116931" y="3938114"/>
                  <a:pt x="7167247" y="4211049"/>
                </a:cubicBezTo>
                <a:cubicBezTo>
                  <a:pt x="7217563" y="4483984"/>
                  <a:pt x="7143711" y="4505580"/>
                  <a:pt x="7167247" y="4758248"/>
                </a:cubicBezTo>
                <a:cubicBezTo>
                  <a:pt x="7194712" y="5351685"/>
                  <a:pt x="6698013" y="5801190"/>
                  <a:pt x="6215575" y="5709920"/>
                </a:cubicBezTo>
                <a:cubicBezTo>
                  <a:pt x="6035505" y="5740884"/>
                  <a:pt x="5949715" y="5704616"/>
                  <a:pt x="5774834" y="5709920"/>
                </a:cubicBezTo>
                <a:cubicBezTo>
                  <a:pt x="5599953" y="5715224"/>
                  <a:pt x="5435752" y="5657231"/>
                  <a:pt x="5271938" y="5709920"/>
                </a:cubicBezTo>
                <a:cubicBezTo>
                  <a:pt x="5108124" y="5762609"/>
                  <a:pt x="4973510" y="5699639"/>
                  <a:pt x="4706885" y="5709920"/>
                </a:cubicBezTo>
                <a:cubicBezTo>
                  <a:pt x="4440260" y="5720201"/>
                  <a:pt x="4340199" y="5640107"/>
                  <a:pt x="4079677" y="5709920"/>
                </a:cubicBezTo>
                <a:cubicBezTo>
                  <a:pt x="3819155" y="5779733"/>
                  <a:pt x="3732922" y="5683782"/>
                  <a:pt x="3638937" y="5709920"/>
                </a:cubicBezTo>
                <a:cubicBezTo>
                  <a:pt x="3544952" y="5736058"/>
                  <a:pt x="3141867" y="5631287"/>
                  <a:pt x="2949573" y="5709920"/>
                </a:cubicBezTo>
                <a:cubicBezTo>
                  <a:pt x="2757279" y="5788553"/>
                  <a:pt x="2679257" y="5704873"/>
                  <a:pt x="2570988" y="5709920"/>
                </a:cubicBezTo>
                <a:cubicBezTo>
                  <a:pt x="2462719" y="5714967"/>
                  <a:pt x="2336907" y="5677732"/>
                  <a:pt x="2130247" y="5709920"/>
                </a:cubicBezTo>
                <a:cubicBezTo>
                  <a:pt x="1923587" y="5742108"/>
                  <a:pt x="1847566" y="5683573"/>
                  <a:pt x="1751662" y="5709920"/>
                </a:cubicBezTo>
                <a:cubicBezTo>
                  <a:pt x="1655758" y="5736267"/>
                  <a:pt x="1454061" y="5680825"/>
                  <a:pt x="1373077" y="5709920"/>
                </a:cubicBezTo>
                <a:cubicBezTo>
                  <a:pt x="1292093" y="5739015"/>
                  <a:pt x="1062439" y="5662756"/>
                  <a:pt x="808025" y="5709920"/>
                </a:cubicBezTo>
                <a:cubicBezTo>
                  <a:pt x="553611" y="5757084"/>
                  <a:pt x="389048" y="5705495"/>
                  <a:pt x="0" y="5709920"/>
                </a:cubicBezTo>
                <a:lnTo>
                  <a:pt x="0" y="5709920"/>
                </a:lnTo>
                <a:cubicBezTo>
                  <a:pt x="-57770" y="5543589"/>
                  <a:pt x="22480" y="5346411"/>
                  <a:pt x="0" y="5210304"/>
                </a:cubicBezTo>
                <a:cubicBezTo>
                  <a:pt x="-22480" y="5074197"/>
                  <a:pt x="40533" y="4835357"/>
                  <a:pt x="0" y="4520358"/>
                </a:cubicBezTo>
                <a:cubicBezTo>
                  <a:pt x="-40533" y="4205359"/>
                  <a:pt x="26644" y="4136044"/>
                  <a:pt x="0" y="3877995"/>
                </a:cubicBezTo>
                <a:cubicBezTo>
                  <a:pt x="-26644" y="3619946"/>
                  <a:pt x="35681" y="3530510"/>
                  <a:pt x="0" y="3378378"/>
                </a:cubicBezTo>
                <a:cubicBezTo>
                  <a:pt x="-35681" y="3226246"/>
                  <a:pt x="49676" y="2927325"/>
                  <a:pt x="0" y="2688433"/>
                </a:cubicBezTo>
                <a:cubicBezTo>
                  <a:pt x="-49676" y="2449541"/>
                  <a:pt x="22806" y="2397772"/>
                  <a:pt x="0" y="2236399"/>
                </a:cubicBezTo>
                <a:cubicBezTo>
                  <a:pt x="-22806" y="2075026"/>
                  <a:pt x="8071" y="1906890"/>
                  <a:pt x="0" y="1689200"/>
                </a:cubicBezTo>
                <a:cubicBezTo>
                  <a:pt x="-8071" y="1471510"/>
                  <a:pt x="22923" y="1192188"/>
                  <a:pt x="0" y="951672"/>
                </a:cubicBezTo>
                <a:cubicBezTo>
                  <a:pt x="-2901" y="335613"/>
                  <a:pt x="415490" y="-21526"/>
                  <a:pt x="951672" y="0"/>
                </a:cubicBezTo>
                <a:close/>
              </a:path>
              <a:path w="7167247" h="5709920" stroke="0" extrusionOk="0">
                <a:moveTo>
                  <a:pt x="951672" y="0"/>
                </a:moveTo>
                <a:cubicBezTo>
                  <a:pt x="1246015" y="-34294"/>
                  <a:pt x="1302945" y="18790"/>
                  <a:pt x="1641036" y="0"/>
                </a:cubicBezTo>
                <a:cubicBezTo>
                  <a:pt x="1979127" y="-18790"/>
                  <a:pt x="1938158" y="1020"/>
                  <a:pt x="2019621" y="0"/>
                </a:cubicBezTo>
                <a:cubicBezTo>
                  <a:pt x="2101084" y="-1020"/>
                  <a:pt x="2490251" y="41231"/>
                  <a:pt x="2708985" y="0"/>
                </a:cubicBezTo>
                <a:cubicBezTo>
                  <a:pt x="2927719" y="-41231"/>
                  <a:pt x="3228660" y="81160"/>
                  <a:pt x="3398348" y="0"/>
                </a:cubicBezTo>
                <a:cubicBezTo>
                  <a:pt x="3568036" y="-81160"/>
                  <a:pt x="3831982" y="63306"/>
                  <a:pt x="3963401" y="0"/>
                </a:cubicBezTo>
                <a:cubicBezTo>
                  <a:pt x="4094820" y="-63306"/>
                  <a:pt x="4385923" y="69289"/>
                  <a:pt x="4590609" y="0"/>
                </a:cubicBezTo>
                <a:cubicBezTo>
                  <a:pt x="4795295" y="-69289"/>
                  <a:pt x="4861801" y="34578"/>
                  <a:pt x="5031349" y="0"/>
                </a:cubicBezTo>
                <a:cubicBezTo>
                  <a:pt x="5200897" y="-34578"/>
                  <a:pt x="5445407" y="40244"/>
                  <a:pt x="5720713" y="0"/>
                </a:cubicBezTo>
                <a:cubicBezTo>
                  <a:pt x="5996019" y="-40244"/>
                  <a:pt x="5977261" y="42412"/>
                  <a:pt x="6223610" y="0"/>
                </a:cubicBezTo>
                <a:cubicBezTo>
                  <a:pt x="6469959" y="-42412"/>
                  <a:pt x="6517221" y="43044"/>
                  <a:pt x="6664350" y="0"/>
                </a:cubicBezTo>
                <a:cubicBezTo>
                  <a:pt x="6811479" y="-43044"/>
                  <a:pt x="7032857" y="59874"/>
                  <a:pt x="7167247" y="0"/>
                </a:cubicBezTo>
                <a:lnTo>
                  <a:pt x="7167247" y="0"/>
                </a:lnTo>
                <a:cubicBezTo>
                  <a:pt x="7178280" y="152828"/>
                  <a:pt x="7090433" y="353067"/>
                  <a:pt x="7167247" y="689946"/>
                </a:cubicBezTo>
                <a:cubicBezTo>
                  <a:pt x="7244061" y="1026825"/>
                  <a:pt x="7114218" y="1149092"/>
                  <a:pt x="7167247" y="1284727"/>
                </a:cubicBezTo>
                <a:cubicBezTo>
                  <a:pt x="7220276" y="1420362"/>
                  <a:pt x="7148338" y="1629337"/>
                  <a:pt x="7167247" y="1927090"/>
                </a:cubicBezTo>
                <a:cubicBezTo>
                  <a:pt x="7186156" y="2224843"/>
                  <a:pt x="7118151" y="2258372"/>
                  <a:pt x="7167247" y="2569454"/>
                </a:cubicBezTo>
                <a:cubicBezTo>
                  <a:pt x="7216343" y="2880536"/>
                  <a:pt x="7109311" y="2922978"/>
                  <a:pt x="7167247" y="3116652"/>
                </a:cubicBezTo>
                <a:cubicBezTo>
                  <a:pt x="7225183" y="3310326"/>
                  <a:pt x="7150802" y="3555631"/>
                  <a:pt x="7167247" y="3806598"/>
                </a:cubicBezTo>
                <a:cubicBezTo>
                  <a:pt x="7183692" y="4057565"/>
                  <a:pt x="7149698" y="4334475"/>
                  <a:pt x="7167247" y="4758248"/>
                </a:cubicBezTo>
                <a:cubicBezTo>
                  <a:pt x="7189980" y="5350945"/>
                  <a:pt x="6675446" y="5650930"/>
                  <a:pt x="6215575" y="5709920"/>
                </a:cubicBezTo>
                <a:cubicBezTo>
                  <a:pt x="6061653" y="5745290"/>
                  <a:pt x="5929708" y="5680781"/>
                  <a:pt x="5774834" y="5709920"/>
                </a:cubicBezTo>
                <a:cubicBezTo>
                  <a:pt x="5619960" y="5739059"/>
                  <a:pt x="5420284" y="5693632"/>
                  <a:pt x="5209782" y="5709920"/>
                </a:cubicBezTo>
                <a:cubicBezTo>
                  <a:pt x="4999280" y="5726208"/>
                  <a:pt x="4840024" y="5688991"/>
                  <a:pt x="4644730" y="5709920"/>
                </a:cubicBezTo>
                <a:cubicBezTo>
                  <a:pt x="4449436" y="5730849"/>
                  <a:pt x="4232723" y="5701190"/>
                  <a:pt x="3955366" y="5709920"/>
                </a:cubicBezTo>
                <a:cubicBezTo>
                  <a:pt x="3678009" y="5718650"/>
                  <a:pt x="3596977" y="5666291"/>
                  <a:pt x="3328158" y="5709920"/>
                </a:cubicBezTo>
                <a:cubicBezTo>
                  <a:pt x="3059339" y="5753549"/>
                  <a:pt x="2986119" y="5697584"/>
                  <a:pt x="2700950" y="5709920"/>
                </a:cubicBezTo>
                <a:cubicBezTo>
                  <a:pt x="2415781" y="5722256"/>
                  <a:pt x="2413132" y="5706361"/>
                  <a:pt x="2322365" y="5709920"/>
                </a:cubicBezTo>
                <a:cubicBezTo>
                  <a:pt x="2231598" y="5713479"/>
                  <a:pt x="2078244" y="5671798"/>
                  <a:pt x="1943780" y="5709920"/>
                </a:cubicBezTo>
                <a:cubicBezTo>
                  <a:pt x="1809317" y="5748042"/>
                  <a:pt x="1657201" y="5691436"/>
                  <a:pt x="1440883" y="5709920"/>
                </a:cubicBezTo>
                <a:cubicBezTo>
                  <a:pt x="1224565" y="5728404"/>
                  <a:pt x="988082" y="5656849"/>
                  <a:pt x="751520" y="5709920"/>
                </a:cubicBezTo>
                <a:cubicBezTo>
                  <a:pt x="514958" y="5762991"/>
                  <a:pt x="188475" y="5681197"/>
                  <a:pt x="0" y="5709920"/>
                </a:cubicBezTo>
                <a:lnTo>
                  <a:pt x="0" y="5709920"/>
                </a:lnTo>
                <a:cubicBezTo>
                  <a:pt x="-4778" y="5406622"/>
                  <a:pt x="18947" y="5329064"/>
                  <a:pt x="0" y="5067557"/>
                </a:cubicBezTo>
                <a:cubicBezTo>
                  <a:pt x="-18947" y="4806050"/>
                  <a:pt x="66041" y="4635342"/>
                  <a:pt x="0" y="4472776"/>
                </a:cubicBezTo>
                <a:cubicBezTo>
                  <a:pt x="-66041" y="4310210"/>
                  <a:pt x="4219" y="4094858"/>
                  <a:pt x="0" y="3925577"/>
                </a:cubicBezTo>
                <a:cubicBezTo>
                  <a:pt x="-4219" y="3756296"/>
                  <a:pt x="38443" y="3549742"/>
                  <a:pt x="0" y="3235631"/>
                </a:cubicBezTo>
                <a:cubicBezTo>
                  <a:pt x="-38443" y="2921520"/>
                  <a:pt x="37300" y="2795658"/>
                  <a:pt x="0" y="2640850"/>
                </a:cubicBezTo>
                <a:cubicBezTo>
                  <a:pt x="-37300" y="2486042"/>
                  <a:pt x="15106" y="2266512"/>
                  <a:pt x="0" y="2093652"/>
                </a:cubicBezTo>
                <a:cubicBezTo>
                  <a:pt x="-15106" y="1920792"/>
                  <a:pt x="5512" y="1508850"/>
                  <a:pt x="0" y="951672"/>
                </a:cubicBezTo>
                <a:cubicBezTo>
                  <a:pt x="-36479" y="343480"/>
                  <a:pt x="501321" y="-91013"/>
                  <a:pt x="95167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أسعار وأجور.</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تقرير يحتوي على جزئين..</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الأول يختص بالإيرادات الشخصية وهي إجمالي الدخل الذي يحصل عليه الأفراد من كل المصادر المتاحة..</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والثاني يختص بإجمالي نفقات المستهلكين على السلع المعمرة وغير المعمرة والخدمات.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ويشمل التقرير</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الدخل الفردي الفعلي.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الدخل الفردي مع استثناء الضرائب.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معدل الادخار الفردي..</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نفقات الاستهلاك الشخصي . والذي يشير إلى عدد الأفراد الذين يقومون بالإنفاق على مختلف السلع والخدمات..</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شهريا و لكنة يصدر بعد نهاية الشهر بخمس أسابيع.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الموشر : </a:t>
            </a:r>
            <a:r>
              <a:rPr lang="en-US" sz="1600" dirty="0">
                <a:solidFill>
                  <a:srgbClr val="00B050"/>
                </a:solidFill>
                <a:latin typeface="Calibri" panose="020F0502020204030204" pitchFamily="34" charset="0"/>
                <a:ea typeface="SimSun" panose="02010600030101010101" pitchFamily="2" charset="-122"/>
                <a:cs typeface="Arial" panose="020B0604020202020204" pitchFamily="34" charset="0"/>
              </a:rPr>
              <a:t> </a:t>
            </a: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التحليل الاقتصادي.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594878255"/>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Nevada Ranks Last in Personal Income Growth since the Recession - Guinn ...">
            <a:extLst>
              <a:ext uri="{FF2B5EF4-FFF2-40B4-BE49-F238E27FC236}">
                <a16:creationId xmlns:a16="http://schemas.microsoft.com/office/drawing/2014/main" id="{34E05B21-78A8-FC3C-59A1-43CF2580C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999" y="3012440"/>
            <a:ext cx="2656042" cy="1381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095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73049" y="223520"/>
            <a:ext cx="4266755" cy="99060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endParaRPr lang="ar-EG" dirty="0">
              <a:ln w="0"/>
              <a:solidFill>
                <a:schemeClr val="accent1"/>
              </a:solidFill>
              <a:effectLst>
                <a:outerShdw blurRad="38100" dist="25400" dir="5400000" algn="ctr" rotWithShape="0">
                  <a:srgbClr val="6E747A">
                    <a:alpha val="43000"/>
                  </a:srgbClr>
                </a:outerShdw>
              </a:effectLst>
            </a:endParaRPr>
          </a:p>
          <a:p>
            <a:pPr algn="ctr" rtl="1">
              <a:lnSpc>
                <a:spcPct val="115000"/>
              </a:lnSpc>
              <a:spcAft>
                <a:spcPts val="1000"/>
              </a:spcAft>
            </a:pPr>
            <a:r>
              <a:rPr lang="ar-DZ" dirty="0">
                <a:ln w="0"/>
                <a:solidFill>
                  <a:schemeClr val="accent1"/>
                </a:solidFill>
                <a:effectLst>
                  <a:outerShdw blurRad="38100" dist="25400" dir="5400000" algn="ctr" rotWithShape="0">
                    <a:srgbClr val="6E747A">
                      <a:alpha val="43000"/>
                    </a:srgbClr>
                  </a:outerShdw>
                </a:effectLst>
              </a:rPr>
              <a:t>مبيعات السيارات الأمريكي</a:t>
            </a:r>
            <a:endParaRPr lang="ar-EG" dirty="0">
              <a:ln w="0"/>
              <a:solidFill>
                <a:schemeClr val="accent1"/>
              </a:solidFill>
              <a:effectLst>
                <a:outerShdw blurRad="38100" dist="25400" dir="5400000" algn="ctr" rotWithShape="0">
                  <a:srgbClr val="6E747A">
                    <a:alpha val="43000"/>
                  </a:srgbClr>
                </a:outerShdw>
              </a:effectLst>
            </a:endParaRPr>
          </a:p>
          <a:p>
            <a:pPr algn="ctr" rtl="1">
              <a:lnSpc>
                <a:spcPct val="115000"/>
              </a:lnSpc>
              <a:spcAft>
                <a:spcPts val="1000"/>
              </a:spcAft>
            </a:pPr>
            <a:r>
              <a:rPr lang="en-US" dirty="0">
                <a:ln w="0"/>
                <a:solidFill>
                  <a:schemeClr val="accent1"/>
                </a:solidFill>
                <a:effectLst>
                  <a:outerShdw blurRad="38100" dist="25400" dir="5400000" algn="ctr" rotWithShape="0">
                    <a:srgbClr val="6E747A">
                      <a:alpha val="43000"/>
                    </a:srgbClr>
                  </a:outerShdw>
                </a:effectLst>
              </a:rPr>
              <a:t>(Motor Vehicle Sales)</a:t>
            </a:r>
            <a:r>
              <a:rPr lang="ar-DZ" dirty="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a:p>
            <a:pPr algn="ctr" rtl="1">
              <a:lnSpc>
                <a:spcPct val="115000"/>
              </a:lnSpc>
              <a:spcAft>
                <a:spcPts val="1000"/>
              </a:spcAft>
            </a:pPr>
            <a:endParaRPr lang="en-US" sz="1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42171" y="5853910"/>
            <a:ext cx="1142245" cy="669925"/>
          </a:xfrm>
        </p:spPr>
        <p:txBody>
          <a:bodyPr/>
          <a:lstStyle/>
          <a:p>
            <a:r>
              <a:rPr lang="ar-EG" sz="6000" dirty="0">
                <a:solidFill>
                  <a:schemeClr val="tx1"/>
                </a:solidFill>
              </a:rPr>
              <a:t>23</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114040" y="2276475"/>
            <a:ext cx="7167247" cy="3164206"/>
          </a:xfrm>
          <a:custGeom>
            <a:avLst/>
            <a:gdLst>
              <a:gd name="connsiteX0" fmla="*/ 527378 w 7167247"/>
              <a:gd name="connsiteY0" fmla="*/ 0 h 3164206"/>
              <a:gd name="connsiteX1" fmla="*/ 881504 w 7167247"/>
              <a:gd name="connsiteY1" fmla="*/ 0 h 3164206"/>
              <a:gd name="connsiteX2" fmla="*/ 1567624 w 7167247"/>
              <a:gd name="connsiteY2" fmla="*/ 0 h 3164206"/>
              <a:gd name="connsiteX3" fmla="*/ 1988149 w 7167247"/>
              <a:gd name="connsiteY3" fmla="*/ 0 h 3164206"/>
              <a:gd name="connsiteX4" fmla="*/ 2674269 w 7167247"/>
              <a:gd name="connsiteY4" fmla="*/ 0 h 3164206"/>
              <a:gd name="connsiteX5" fmla="*/ 3161193 w 7167247"/>
              <a:gd name="connsiteY5" fmla="*/ 0 h 3164206"/>
              <a:gd name="connsiteX6" fmla="*/ 3847313 w 7167247"/>
              <a:gd name="connsiteY6" fmla="*/ 0 h 3164206"/>
              <a:gd name="connsiteX7" fmla="*/ 4533432 w 7167247"/>
              <a:gd name="connsiteY7" fmla="*/ 0 h 3164206"/>
              <a:gd name="connsiteX8" fmla="*/ 5086755 w 7167247"/>
              <a:gd name="connsiteY8" fmla="*/ 0 h 3164206"/>
              <a:gd name="connsiteX9" fmla="*/ 5573678 w 7167247"/>
              <a:gd name="connsiteY9" fmla="*/ 0 h 3164206"/>
              <a:gd name="connsiteX10" fmla="*/ 5994203 w 7167247"/>
              <a:gd name="connsiteY10" fmla="*/ 0 h 3164206"/>
              <a:gd name="connsiteX11" fmla="*/ 6680323 w 7167247"/>
              <a:gd name="connsiteY11" fmla="*/ 0 h 3164206"/>
              <a:gd name="connsiteX12" fmla="*/ 7167247 w 7167247"/>
              <a:gd name="connsiteY12" fmla="*/ 0 h 3164206"/>
              <a:gd name="connsiteX13" fmla="*/ 7167247 w 7167247"/>
              <a:gd name="connsiteY13" fmla="*/ 0 h 3164206"/>
              <a:gd name="connsiteX14" fmla="*/ 7167247 w 7167247"/>
              <a:gd name="connsiteY14" fmla="*/ 527366 h 3164206"/>
              <a:gd name="connsiteX15" fmla="*/ 7167247 w 7167247"/>
              <a:gd name="connsiteY15" fmla="*/ 1081099 h 3164206"/>
              <a:gd name="connsiteX16" fmla="*/ 7167247 w 7167247"/>
              <a:gd name="connsiteY16" fmla="*/ 1661202 h 3164206"/>
              <a:gd name="connsiteX17" fmla="*/ 7167247 w 7167247"/>
              <a:gd name="connsiteY17" fmla="*/ 2636828 h 3164206"/>
              <a:gd name="connsiteX18" fmla="*/ 6639869 w 7167247"/>
              <a:gd name="connsiteY18" fmla="*/ 3164206 h 3164206"/>
              <a:gd name="connsiteX19" fmla="*/ 5953749 w 7167247"/>
              <a:gd name="connsiteY19" fmla="*/ 3164206 h 3164206"/>
              <a:gd name="connsiteX20" fmla="*/ 5533224 w 7167247"/>
              <a:gd name="connsiteY20" fmla="*/ 3164206 h 3164206"/>
              <a:gd name="connsiteX21" fmla="*/ 5046300 w 7167247"/>
              <a:gd name="connsiteY21" fmla="*/ 3164206 h 3164206"/>
              <a:gd name="connsiteX22" fmla="*/ 4360181 w 7167247"/>
              <a:gd name="connsiteY22" fmla="*/ 3164206 h 3164206"/>
              <a:gd name="connsiteX23" fmla="*/ 4006054 w 7167247"/>
              <a:gd name="connsiteY23" fmla="*/ 3164206 h 3164206"/>
              <a:gd name="connsiteX24" fmla="*/ 3519131 w 7167247"/>
              <a:gd name="connsiteY24" fmla="*/ 3164206 h 3164206"/>
              <a:gd name="connsiteX25" fmla="*/ 2965808 w 7167247"/>
              <a:gd name="connsiteY25" fmla="*/ 3164206 h 3164206"/>
              <a:gd name="connsiteX26" fmla="*/ 2346087 w 7167247"/>
              <a:gd name="connsiteY26" fmla="*/ 3164206 h 3164206"/>
              <a:gd name="connsiteX27" fmla="*/ 1925562 w 7167247"/>
              <a:gd name="connsiteY27" fmla="*/ 3164206 h 3164206"/>
              <a:gd name="connsiteX28" fmla="*/ 1239442 w 7167247"/>
              <a:gd name="connsiteY28" fmla="*/ 3164206 h 3164206"/>
              <a:gd name="connsiteX29" fmla="*/ 885316 w 7167247"/>
              <a:gd name="connsiteY29" fmla="*/ 3164206 h 3164206"/>
              <a:gd name="connsiteX30" fmla="*/ 0 w 7167247"/>
              <a:gd name="connsiteY30" fmla="*/ 3164206 h 3164206"/>
              <a:gd name="connsiteX31" fmla="*/ 0 w 7167247"/>
              <a:gd name="connsiteY31" fmla="*/ 3164206 h 3164206"/>
              <a:gd name="connsiteX32" fmla="*/ 0 w 7167247"/>
              <a:gd name="connsiteY32" fmla="*/ 2715945 h 3164206"/>
              <a:gd name="connsiteX33" fmla="*/ 0 w 7167247"/>
              <a:gd name="connsiteY33" fmla="*/ 2188580 h 3164206"/>
              <a:gd name="connsiteX34" fmla="*/ 0 w 7167247"/>
              <a:gd name="connsiteY34" fmla="*/ 1687582 h 3164206"/>
              <a:gd name="connsiteX35" fmla="*/ 0 w 7167247"/>
              <a:gd name="connsiteY35" fmla="*/ 1160217 h 3164206"/>
              <a:gd name="connsiteX36" fmla="*/ 0 w 7167247"/>
              <a:gd name="connsiteY36" fmla="*/ 527378 h 3164206"/>
              <a:gd name="connsiteX37" fmla="*/ 527378 w 7167247"/>
              <a:gd name="connsiteY37" fmla="*/ 0 h 316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167247" h="3164206" fill="none" extrusionOk="0">
                <a:moveTo>
                  <a:pt x="527378" y="0"/>
                </a:moveTo>
                <a:cubicBezTo>
                  <a:pt x="691010" y="-14344"/>
                  <a:pt x="764459" y="36884"/>
                  <a:pt x="881504" y="0"/>
                </a:cubicBezTo>
                <a:cubicBezTo>
                  <a:pt x="998549" y="-36884"/>
                  <a:pt x="1298721" y="35050"/>
                  <a:pt x="1567624" y="0"/>
                </a:cubicBezTo>
                <a:cubicBezTo>
                  <a:pt x="1836527" y="-35050"/>
                  <a:pt x="1815759" y="6249"/>
                  <a:pt x="1988149" y="0"/>
                </a:cubicBezTo>
                <a:cubicBezTo>
                  <a:pt x="2160539" y="-6249"/>
                  <a:pt x="2377527" y="11608"/>
                  <a:pt x="2674269" y="0"/>
                </a:cubicBezTo>
                <a:cubicBezTo>
                  <a:pt x="2971011" y="-11608"/>
                  <a:pt x="2934872" y="39108"/>
                  <a:pt x="3161193" y="0"/>
                </a:cubicBezTo>
                <a:cubicBezTo>
                  <a:pt x="3387514" y="-39108"/>
                  <a:pt x="3578256" y="56107"/>
                  <a:pt x="3847313" y="0"/>
                </a:cubicBezTo>
                <a:cubicBezTo>
                  <a:pt x="4116370" y="-56107"/>
                  <a:pt x="4198014" y="11004"/>
                  <a:pt x="4533432" y="0"/>
                </a:cubicBezTo>
                <a:cubicBezTo>
                  <a:pt x="4868850" y="-11004"/>
                  <a:pt x="4865964" y="18123"/>
                  <a:pt x="5086755" y="0"/>
                </a:cubicBezTo>
                <a:cubicBezTo>
                  <a:pt x="5307546" y="-18123"/>
                  <a:pt x="5462953" y="9327"/>
                  <a:pt x="5573678" y="0"/>
                </a:cubicBezTo>
                <a:cubicBezTo>
                  <a:pt x="5684403" y="-9327"/>
                  <a:pt x="5876352" y="9171"/>
                  <a:pt x="5994203" y="0"/>
                </a:cubicBezTo>
                <a:cubicBezTo>
                  <a:pt x="6112054" y="-9171"/>
                  <a:pt x="6433184" y="28"/>
                  <a:pt x="6680323" y="0"/>
                </a:cubicBezTo>
                <a:cubicBezTo>
                  <a:pt x="6927462" y="-28"/>
                  <a:pt x="6981223" y="39837"/>
                  <a:pt x="7167247" y="0"/>
                </a:cubicBezTo>
                <a:lnTo>
                  <a:pt x="7167247" y="0"/>
                </a:lnTo>
                <a:cubicBezTo>
                  <a:pt x="7207888" y="186810"/>
                  <a:pt x="7111292" y="340299"/>
                  <a:pt x="7167247" y="527366"/>
                </a:cubicBezTo>
                <a:cubicBezTo>
                  <a:pt x="7223202" y="714433"/>
                  <a:pt x="7141540" y="913353"/>
                  <a:pt x="7167247" y="1081099"/>
                </a:cubicBezTo>
                <a:cubicBezTo>
                  <a:pt x="7192954" y="1248845"/>
                  <a:pt x="7103803" y="1452197"/>
                  <a:pt x="7167247" y="1661202"/>
                </a:cubicBezTo>
                <a:cubicBezTo>
                  <a:pt x="7230691" y="1870207"/>
                  <a:pt x="7070617" y="2222818"/>
                  <a:pt x="7167247" y="2636828"/>
                </a:cubicBezTo>
                <a:cubicBezTo>
                  <a:pt x="7131400" y="2919174"/>
                  <a:pt x="6936739" y="3244368"/>
                  <a:pt x="6639869" y="3164206"/>
                </a:cubicBezTo>
                <a:cubicBezTo>
                  <a:pt x="6355651" y="3213188"/>
                  <a:pt x="6111144" y="3139395"/>
                  <a:pt x="5953749" y="3164206"/>
                </a:cubicBezTo>
                <a:cubicBezTo>
                  <a:pt x="5796354" y="3189017"/>
                  <a:pt x="5659519" y="3123437"/>
                  <a:pt x="5533224" y="3164206"/>
                </a:cubicBezTo>
                <a:cubicBezTo>
                  <a:pt x="5406929" y="3204975"/>
                  <a:pt x="5169636" y="3154937"/>
                  <a:pt x="5046300" y="3164206"/>
                </a:cubicBezTo>
                <a:cubicBezTo>
                  <a:pt x="4922964" y="3173475"/>
                  <a:pt x="4541509" y="3114654"/>
                  <a:pt x="4360181" y="3164206"/>
                </a:cubicBezTo>
                <a:cubicBezTo>
                  <a:pt x="4178853" y="3213758"/>
                  <a:pt x="4153103" y="3155658"/>
                  <a:pt x="4006054" y="3164206"/>
                </a:cubicBezTo>
                <a:cubicBezTo>
                  <a:pt x="3859005" y="3172754"/>
                  <a:pt x="3730881" y="3106234"/>
                  <a:pt x="3519131" y="3164206"/>
                </a:cubicBezTo>
                <a:cubicBezTo>
                  <a:pt x="3307381" y="3222178"/>
                  <a:pt x="3114459" y="3139708"/>
                  <a:pt x="2965808" y="3164206"/>
                </a:cubicBezTo>
                <a:cubicBezTo>
                  <a:pt x="2817157" y="3188704"/>
                  <a:pt x="2506890" y="3155132"/>
                  <a:pt x="2346087" y="3164206"/>
                </a:cubicBezTo>
                <a:cubicBezTo>
                  <a:pt x="2185284" y="3173280"/>
                  <a:pt x="2059392" y="3156160"/>
                  <a:pt x="1925562" y="3164206"/>
                </a:cubicBezTo>
                <a:cubicBezTo>
                  <a:pt x="1791732" y="3172252"/>
                  <a:pt x="1520840" y="3126498"/>
                  <a:pt x="1239442" y="3164206"/>
                </a:cubicBezTo>
                <a:cubicBezTo>
                  <a:pt x="958044" y="3201914"/>
                  <a:pt x="1032281" y="3150634"/>
                  <a:pt x="885316" y="3164206"/>
                </a:cubicBezTo>
                <a:cubicBezTo>
                  <a:pt x="738351" y="3177778"/>
                  <a:pt x="185878" y="3161660"/>
                  <a:pt x="0" y="3164206"/>
                </a:cubicBezTo>
                <a:lnTo>
                  <a:pt x="0" y="3164206"/>
                </a:lnTo>
                <a:cubicBezTo>
                  <a:pt x="-34457" y="2979966"/>
                  <a:pt x="44349" y="2901944"/>
                  <a:pt x="0" y="2715945"/>
                </a:cubicBezTo>
                <a:cubicBezTo>
                  <a:pt x="-44349" y="2529946"/>
                  <a:pt x="20642" y="2395759"/>
                  <a:pt x="0" y="2188580"/>
                </a:cubicBezTo>
                <a:cubicBezTo>
                  <a:pt x="-20642" y="1981402"/>
                  <a:pt x="12800" y="1858077"/>
                  <a:pt x="0" y="1687582"/>
                </a:cubicBezTo>
                <a:cubicBezTo>
                  <a:pt x="-12800" y="1517087"/>
                  <a:pt x="55924" y="1319798"/>
                  <a:pt x="0" y="1160217"/>
                </a:cubicBezTo>
                <a:cubicBezTo>
                  <a:pt x="-55924" y="1000637"/>
                  <a:pt x="55702" y="733137"/>
                  <a:pt x="0" y="527378"/>
                </a:cubicBezTo>
                <a:cubicBezTo>
                  <a:pt x="-54620" y="229881"/>
                  <a:pt x="214205" y="-59258"/>
                  <a:pt x="527378" y="0"/>
                </a:cubicBezTo>
                <a:close/>
              </a:path>
              <a:path w="7167247" h="3164206" stroke="0" extrusionOk="0">
                <a:moveTo>
                  <a:pt x="527378" y="0"/>
                </a:moveTo>
                <a:cubicBezTo>
                  <a:pt x="802405" y="-33536"/>
                  <a:pt x="1039304" y="25176"/>
                  <a:pt x="1213498" y="0"/>
                </a:cubicBezTo>
                <a:cubicBezTo>
                  <a:pt x="1387692" y="-25176"/>
                  <a:pt x="1441476" y="30111"/>
                  <a:pt x="1567624" y="0"/>
                </a:cubicBezTo>
                <a:cubicBezTo>
                  <a:pt x="1693772" y="-30111"/>
                  <a:pt x="2039448" y="42707"/>
                  <a:pt x="2253744" y="0"/>
                </a:cubicBezTo>
                <a:cubicBezTo>
                  <a:pt x="2468040" y="-42707"/>
                  <a:pt x="2609049" y="14559"/>
                  <a:pt x="2939864" y="0"/>
                </a:cubicBezTo>
                <a:cubicBezTo>
                  <a:pt x="3270679" y="-14559"/>
                  <a:pt x="3222628" y="42577"/>
                  <a:pt x="3493186" y="0"/>
                </a:cubicBezTo>
                <a:cubicBezTo>
                  <a:pt x="3763744" y="-42577"/>
                  <a:pt x="3834221" y="52000"/>
                  <a:pt x="4112907" y="0"/>
                </a:cubicBezTo>
                <a:cubicBezTo>
                  <a:pt x="4391593" y="-52000"/>
                  <a:pt x="4325827" y="10679"/>
                  <a:pt x="4533432" y="0"/>
                </a:cubicBezTo>
                <a:cubicBezTo>
                  <a:pt x="4741038" y="-10679"/>
                  <a:pt x="4995816" y="10961"/>
                  <a:pt x="5219552" y="0"/>
                </a:cubicBezTo>
                <a:cubicBezTo>
                  <a:pt x="5443288" y="-10961"/>
                  <a:pt x="5491018" y="36441"/>
                  <a:pt x="5706476" y="0"/>
                </a:cubicBezTo>
                <a:cubicBezTo>
                  <a:pt x="5921934" y="-36441"/>
                  <a:pt x="6012086" y="43926"/>
                  <a:pt x="6127001" y="0"/>
                </a:cubicBezTo>
                <a:cubicBezTo>
                  <a:pt x="6241916" y="-43926"/>
                  <a:pt x="6333565" y="35447"/>
                  <a:pt x="6481127" y="0"/>
                </a:cubicBezTo>
                <a:cubicBezTo>
                  <a:pt x="6628689" y="-35447"/>
                  <a:pt x="6835636" y="19393"/>
                  <a:pt x="7167247" y="0"/>
                </a:cubicBezTo>
                <a:lnTo>
                  <a:pt x="7167247" y="0"/>
                </a:lnTo>
                <a:cubicBezTo>
                  <a:pt x="7213520" y="232351"/>
                  <a:pt x="7122959" y="347823"/>
                  <a:pt x="7167247" y="527366"/>
                </a:cubicBezTo>
                <a:cubicBezTo>
                  <a:pt x="7211535" y="706909"/>
                  <a:pt x="7153126" y="851560"/>
                  <a:pt x="7167247" y="1081099"/>
                </a:cubicBezTo>
                <a:cubicBezTo>
                  <a:pt x="7181368" y="1310638"/>
                  <a:pt x="7134167" y="1366022"/>
                  <a:pt x="7167247" y="1634833"/>
                </a:cubicBezTo>
                <a:cubicBezTo>
                  <a:pt x="7200327" y="1903644"/>
                  <a:pt x="7123859" y="1896690"/>
                  <a:pt x="7167247" y="2135831"/>
                </a:cubicBezTo>
                <a:cubicBezTo>
                  <a:pt x="7210635" y="2374972"/>
                  <a:pt x="7157650" y="2485405"/>
                  <a:pt x="7167247" y="2636828"/>
                </a:cubicBezTo>
                <a:cubicBezTo>
                  <a:pt x="7213484" y="2945752"/>
                  <a:pt x="6910395" y="3137401"/>
                  <a:pt x="6639869" y="3164206"/>
                </a:cubicBezTo>
                <a:cubicBezTo>
                  <a:pt x="6503305" y="3195576"/>
                  <a:pt x="6196837" y="3142047"/>
                  <a:pt x="6020148" y="3164206"/>
                </a:cubicBezTo>
                <a:cubicBezTo>
                  <a:pt x="5843459" y="3186365"/>
                  <a:pt x="5788733" y="3126226"/>
                  <a:pt x="5666022" y="3164206"/>
                </a:cubicBezTo>
                <a:cubicBezTo>
                  <a:pt x="5543311" y="3202186"/>
                  <a:pt x="5299610" y="3156368"/>
                  <a:pt x="5112699" y="3164206"/>
                </a:cubicBezTo>
                <a:cubicBezTo>
                  <a:pt x="4925788" y="3172044"/>
                  <a:pt x="4741753" y="3162147"/>
                  <a:pt x="4559377" y="3164206"/>
                </a:cubicBezTo>
                <a:cubicBezTo>
                  <a:pt x="4377001" y="3166265"/>
                  <a:pt x="4173111" y="3138644"/>
                  <a:pt x="3873257" y="3164206"/>
                </a:cubicBezTo>
                <a:cubicBezTo>
                  <a:pt x="3573403" y="3189768"/>
                  <a:pt x="3479493" y="3104534"/>
                  <a:pt x="3253536" y="3164206"/>
                </a:cubicBezTo>
                <a:cubicBezTo>
                  <a:pt x="3027579" y="3223878"/>
                  <a:pt x="2889485" y="3131868"/>
                  <a:pt x="2633815" y="3164206"/>
                </a:cubicBezTo>
                <a:cubicBezTo>
                  <a:pt x="2378145" y="3196544"/>
                  <a:pt x="2353465" y="3133259"/>
                  <a:pt x="2279688" y="3164206"/>
                </a:cubicBezTo>
                <a:cubicBezTo>
                  <a:pt x="2205911" y="3195153"/>
                  <a:pt x="2011005" y="3163851"/>
                  <a:pt x="1925562" y="3164206"/>
                </a:cubicBezTo>
                <a:cubicBezTo>
                  <a:pt x="1840119" y="3164561"/>
                  <a:pt x="1615606" y="3117721"/>
                  <a:pt x="1438638" y="3164206"/>
                </a:cubicBezTo>
                <a:cubicBezTo>
                  <a:pt x="1261670" y="3210691"/>
                  <a:pt x="930469" y="3136152"/>
                  <a:pt x="752518" y="3164206"/>
                </a:cubicBezTo>
                <a:cubicBezTo>
                  <a:pt x="574567" y="3192260"/>
                  <a:pt x="312855" y="3110923"/>
                  <a:pt x="0" y="3164206"/>
                </a:cubicBezTo>
                <a:lnTo>
                  <a:pt x="0" y="3164206"/>
                </a:lnTo>
                <a:cubicBezTo>
                  <a:pt x="-65857" y="3036743"/>
                  <a:pt x="63339" y="2801773"/>
                  <a:pt x="0" y="2610472"/>
                </a:cubicBezTo>
                <a:cubicBezTo>
                  <a:pt x="-63339" y="2419171"/>
                  <a:pt x="61725" y="2298008"/>
                  <a:pt x="0" y="2083107"/>
                </a:cubicBezTo>
                <a:cubicBezTo>
                  <a:pt x="-61725" y="1868206"/>
                  <a:pt x="36318" y="1820107"/>
                  <a:pt x="0" y="1582109"/>
                </a:cubicBezTo>
                <a:cubicBezTo>
                  <a:pt x="-36318" y="1344111"/>
                  <a:pt x="68673" y="1257676"/>
                  <a:pt x="0" y="1002007"/>
                </a:cubicBezTo>
                <a:cubicBezTo>
                  <a:pt x="-68673" y="746338"/>
                  <a:pt x="21492" y="643804"/>
                  <a:pt x="0" y="527378"/>
                </a:cubicBezTo>
                <a:cubicBezTo>
                  <a:pt x="13754" y="167801"/>
                  <a:pt x="287013" y="-21897"/>
                  <a:pt x="527378"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الموشر: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أسعار أجور (إنفاق إستهلاكى)</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هو مؤشر يقيس حجم مبيعات السيارات والشاحنات وكل ما يتعلق بوسائل النقل..</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سواء كانت مصنعة محلية أو أجنبية.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التحليل الاقتصادي  بوزارة التجارة الأمريكية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578465725"/>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Nevada Ranks Last in Personal Income Growth since the Recession - Guinn ...">
            <a:extLst>
              <a:ext uri="{FF2B5EF4-FFF2-40B4-BE49-F238E27FC236}">
                <a16:creationId xmlns:a16="http://schemas.microsoft.com/office/drawing/2014/main" id="{34E05B21-78A8-FC3C-59A1-43CF2580C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999" y="3012440"/>
            <a:ext cx="2656042" cy="1381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6345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877"/>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73049" y="223520"/>
            <a:ext cx="4266755" cy="99060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مؤشرات توجهات المستثمرين الأمريكي</a:t>
            </a:r>
            <a:endParaRPr lang="ar-EG" dirty="0"/>
          </a:p>
          <a:p>
            <a:pPr algn="ctr" rtl="1">
              <a:lnSpc>
                <a:spcPct val="115000"/>
              </a:lnSpc>
              <a:spcAft>
                <a:spcPts val="1000"/>
              </a:spcAft>
            </a:pPr>
            <a:r>
              <a:rPr lang="en-US" dirty="0"/>
              <a:t>CB Consumer Conﬁdence Index</a:t>
            </a:r>
            <a:r>
              <a:rPr lang="ar-DZ" dirty="0"/>
              <a:t> </a:t>
            </a:r>
            <a:endParaRPr lang="ar-EG" dirty="0"/>
          </a:p>
          <a:p>
            <a:pPr algn="ctr" rtl="1">
              <a:lnSpc>
                <a:spcPct val="115000"/>
              </a:lnSpc>
              <a:spcAft>
                <a:spcPts val="1000"/>
              </a:spcAft>
            </a:pPr>
            <a:endParaRPr lang="en-US" sz="1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79578" y="5895473"/>
            <a:ext cx="1142245" cy="669925"/>
          </a:xfrm>
        </p:spPr>
        <p:txBody>
          <a:bodyPr/>
          <a:lstStyle/>
          <a:p>
            <a:r>
              <a:rPr lang="ar-EG" sz="6000" dirty="0">
                <a:solidFill>
                  <a:schemeClr val="tx1"/>
                </a:solidFill>
              </a:rPr>
              <a:t>24</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881120" y="1356360"/>
            <a:ext cx="6400167" cy="5278119"/>
          </a:xfrm>
          <a:custGeom>
            <a:avLst/>
            <a:gdLst>
              <a:gd name="connsiteX0" fmla="*/ 879704 w 6400167"/>
              <a:gd name="connsiteY0" fmla="*/ 0 h 5278119"/>
              <a:gd name="connsiteX1" fmla="*/ 1486955 w 6400167"/>
              <a:gd name="connsiteY1" fmla="*/ 0 h 5278119"/>
              <a:gd name="connsiteX2" fmla="*/ 1928592 w 6400167"/>
              <a:gd name="connsiteY2" fmla="*/ 0 h 5278119"/>
              <a:gd name="connsiteX3" fmla="*/ 2591048 w 6400167"/>
              <a:gd name="connsiteY3" fmla="*/ 0 h 5278119"/>
              <a:gd name="connsiteX4" fmla="*/ 3087889 w 6400167"/>
              <a:gd name="connsiteY4" fmla="*/ 0 h 5278119"/>
              <a:gd name="connsiteX5" fmla="*/ 3750345 w 6400167"/>
              <a:gd name="connsiteY5" fmla="*/ 0 h 5278119"/>
              <a:gd name="connsiteX6" fmla="*/ 4412800 w 6400167"/>
              <a:gd name="connsiteY6" fmla="*/ 0 h 5278119"/>
              <a:gd name="connsiteX7" fmla="*/ 4964847 w 6400167"/>
              <a:gd name="connsiteY7" fmla="*/ 0 h 5278119"/>
              <a:gd name="connsiteX8" fmla="*/ 5461688 w 6400167"/>
              <a:gd name="connsiteY8" fmla="*/ 0 h 5278119"/>
              <a:gd name="connsiteX9" fmla="*/ 5903325 w 6400167"/>
              <a:gd name="connsiteY9" fmla="*/ 0 h 5278119"/>
              <a:gd name="connsiteX10" fmla="*/ 6400167 w 6400167"/>
              <a:gd name="connsiteY10" fmla="*/ 0 h 5278119"/>
              <a:gd name="connsiteX11" fmla="*/ 6400167 w 6400167"/>
              <a:gd name="connsiteY11" fmla="*/ 0 h 5278119"/>
              <a:gd name="connsiteX12" fmla="*/ 6400167 w 6400167"/>
              <a:gd name="connsiteY12" fmla="*/ 549802 h 5278119"/>
              <a:gd name="connsiteX13" fmla="*/ 6400167 w 6400167"/>
              <a:gd name="connsiteY13" fmla="*/ 1011635 h 5278119"/>
              <a:gd name="connsiteX14" fmla="*/ 6400167 w 6400167"/>
              <a:gd name="connsiteY14" fmla="*/ 1605421 h 5278119"/>
              <a:gd name="connsiteX15" fmla="*/ 6400167 w 6400167"/>
              <a:gd name="connsiteY15" fmla="*/ 2243192 h 5278119"/>
              <a:gd name="connsiteX16" fmla="*/ 6400167 w 6400167"/>
              <a:gd name="connsiteY16" fmla="*/ 2836978 h 5278119"/>
              <a:gd name="connsiteX17" fmla="*/ 6400167 w 6400167"/>
              <a:gd name="connsiteY17" fmla="*/ 3342795 h 5278119"/>
              <a:gd name="connsiteX18" fmla="*/ 6400167 w 6400167"/>
              <a:gd name="connsiteY18" fmla="*/ 3760645 h 5278119"/>
              <a:gd name="connsiteX19" fmla="*/ 6400167 w 6400167"/>
              <a:gd name="connsiteY19" fmla="*/ 4398415 h 5278119"/>
              <a:gd name="connsiteX20" fmla="*/ 5520463 w 6400167"/>
              <a:gd name="connsiteY20" fmla="*/ 5278119 h 5278119"/>
              <a:gd name="connsiteX21" fmla="*/ 5078826 w 6400167"/>
              <a:gd name="connsiteY21" fmla="*/ 5278119 h 5278119"/>
              <a:gd name="connsiteX22" fmla="*/ 4692394 w 6400167"/>
              <a:gd name="connsiteY22" fmla="*/ 5278119 h 5278119"/>
              <a:gd name="connsiteX23" fmla="*/ 4195552 w 6400167"/>
              <a:gd name="connsiteY23" fmla="*/ 5278119 h 5278119"/>
              <a:gd name="connsiteX24" fmla="*/ 3643506 w 6400167"/>
              <a:gd name="connsiteY24" fmla="*/ 5278119 h 5278119"/>
              <a:gd name="connsiteX25" fmla="*/ 3036255 w 6400167"/>
              <a:gd name="connsiteY25" fmla="*/ 5278119 h 5278119"/>
              <a:gd name="connsiteX26" fmla="*/ 2594618 w 6400167"/>
              <a:gd name="connsiteY26" fmla="*/ 5278119 h 5278119"/>
              <a:gd name="connsiteX27" fmla="*/ 1932162 w 6400167"/>
              <a:gd name="connsiteY27" fmla="*/ 5278119 h 5278119"/>
              <a:gd name="connsiteX28" fmla="*/ 1545730 w 6400167"/>
              <a:gd name="connsiteY28" fmla="*/ 5278119 h 5278119"/>
              <a:gd name="connsiteX29" fmla="*/ 1104093 w 6400167"/>
              <a:gd name="connsiteY29" fmla="*/ 5278119 h 5278119"/>
              <a:gd name="connsiteX30" fmla="*/ 717660 w 6400167"/>
              <a:gd name="connsiteY30" fmla="*/ 5278119 h 5278119"/>
              <a:gd name="connsiteX31" fmla="*/ 0 w 6400167"/>
              <a:gd name="connsiteY31" fmla="*/ 5278119 h 5278119"/>
              <a:gd name="connsiteX32" fmla="*/ 0 w 6400167"/>
              <a:gd name="connsiteY32" fmla="*/ 5278119 h 5278119"/>
              <a:gd name="connsiteX33" fmla="*/ 0 w 6400167"/>
              <a:gd name="connsiteY33" fmla="*/ 4728317 h 5278119"/>
              <a:gd name="connsiteX34" fmla="*/ 0 w 6400167"/>
              <a:gd name="connsiteY34" fmla="*/ 4178515 h 5278119"/>
              <a:gd name="connsiteX35" fmla="*/ 0 w 6400167"/>
              <a:gd name="connsiteY35" fmla="*/ 3716682 h 5278119"/>
              <a:gd name="connsiteX36" fmla="*/ 0 w 6400167"/>
              <a:gd name="connsiteY36" fmla="*/ 3078912 h 5278119"/>
              <a:gd name="connsiteX37" fmla="*/ 0 w 6400167"/>
              <a:gd name="connsiteY37" fmla="*/ 2485125 h 5278119"/>
              <a:gd name="connsiteX38" fmla="*/ 0 w 6400167"/>
              <a:gd name="connsiteY38" fmla="*/ 2023292 h 5278119"/>
              <a:gd name="connsiteX39" fmla="*/ 0 w 6400167"/>
              <a:gd name="connsiteY39" fmla="*/ 1385522 h 5278119"/>
              <a:gd name="connsiteX40" fmla="*/ 0 w 6400167"/>
              <a:gd name="connsiteY40" fmla="*/ 879704 h 5278119"/>
              <a:gd name="connsiteX41" fmla="*/ 879704 w 6400167"/>
              <a:gd name="connsiteY41" fmla="*/ 0 h 527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00167" h="5278119" fill="none" extrusionOk="0">
                <a:moveTo>
                  <a:pt x="879704" y="0"/>
                </a:moveTo>
                <a:cubicBezTo>
                  <a:pt x="1055044" y="-60982"/>
                  <a:pt x="1247467" y="4340"/>
                  <a:pt x="1486955" y="0"/>
                </a:cubicBezTo>
                <a:cubicBezTo>
                  <a:pt x="1726443" y="-4340"/>
                  <a:pt x="1831443" y="35085"/>
                  <a:pt x="1928592" y="0"/>
                </a:cubicBezTo>
                <a:cubicBezTo>
                  <a:pt x="2025741" y="-35085"/>
                  <a:pt x="2369151" y="66639"/>
                  <a:pt x="2591048" y="0"/>
                </a:cubicBezTo>
                <a:cubicBezTo>
                  <a:pt x="2812945" y="-66639"/>
                  <a:pt x="2957287" y="48131"/>
                  <a:pt x="3087889" y="0"/>
                </a:cubicBezTo>
                <a:cubicBezTo>
                  <a:pt x="3218491" y="-48131"/>
                  <a:pt x="3590395" y="60954"/>
                  <a:pt x="3750345" y="0"/>
                </a:cubicBezTo>
                <a:cubicBezTo>
                  <a:pt x="3910295" y="-60954"/>
                  <a:pt x="4112636" y="9406"/>
                  <a:pt x="4412800" y="0"/>
                </a:cubicBezTo>
                <a:cubicBezTo>
                  <a:pt x="4712965" y="-9406"/>
                  <a:pt x="4830732" y="65179"/>
                  <a:pt x="4964847" y="0"/>
                </a:cubicBezTo>
                <a:cubicBezTo>
                  <a:pt x="5098962" y="-65179"/>
                  <a:pt x="5274020" y="53797"/>
                  <a:pt x="5461688" y="0"/>
                </a:cubicBezTo>
                <a:cubicBezTo>
                  <a:pt x="5649356" y="-53797"/>
                  <a:pt x="5734725" y="13578"/>
                  <a:pt x="5903325" y="0"/>
                </a:cubicBezTo>
                <a:cubicBezTo>
                  <a:pt x="6071925" y="-13578"/>
                  <a:pt x="6198796" y="41199"/>
                  <a:pt x="6400167" y="0"/>
                </a:cubicBezTo>
                <a:lnTo>
                  <a:pt x="6400167" y="0"/>
                </a:lnTo>
                <a:cubicBezTo>
                  <a:pt x="6444850" y="248471"/>
                  <a:pt x="6353934" y="407619"/>
                  <a:pt x="6400167" y="549802"/>
                </a:cubicBezTo>
                <a:cubicBezTo>
                  <a:pt x="6446400" y="691985"/>
                  <a:pt x="6359506" y="812995"/>
                  <a:pt x="6400167" y="1011635"/>
                </a:cubicBezTo>
                <a:cubicBezTo>
                  <a:pt x="6440828" y="1210275"/>
                  <a:pt x="6388745" y="1363520"/>
                  <a:pt x="6400167" y="1605421"/>
                </a:cubicBezTo>
                <a:cubicBezTo>
                  <a:pt x="6411589" y="1847322"/>
                  <a:pt x="6331149" y="2101938"/>
                  <a:pt x="6400167" y="2243192"/>
                </a:cubicBezTo>
                <a:cubicBezTo>
                  <a:pt x="6469185" y="2384446"/>
                  <a:pt x="6390465" y="2597505"/>
                  <a:pt x="6400167" y="2836978"/>
                </a:cubicBezTo>
                <a:cubicBezTo>
                  <a:pt x="6409869" y="3076451"/>
                  <a:pt x="6361280" y="3146424"/>
                  <a:pt x="6400167" y="3342795"/>
                </a:cubicBezTo>
                <a:cubicBezTo>
                  <a:pt x="6439054" y="3539166"/>
                  <a:pt x="6367223" y="3655443"/>
                  <a:pt x="6400167" y="3760645"/>
                </a:cubicBezTo>
                <a:cubicBezTo>
                  <a:pt x="6433111" y="3865847"/>
                  <a:pt x="6380849" y="4243251"/>
                  <a:pt x="6400167" y="4398415"/>
                </a:cubicBezTo>
                <a:cubicBezTo>
                  <a:pt x="6414297" y="4901262"/>
                  <a:pt x="6005653" y="5334150"/>
                  <a:pt x="5520463" y="5278119"/>
                </a:cubicBezTo>
                <a:cubicBezTo>
                  <a:pt x="5420615" y="5299371"/>
                  <a:pt x="5225456" y="5239890"/>
                  <a:pt x="5078826" y="5278119"/>
                </a:cubicBezTo>
                <a:cubicBezTo>
                  <a:pt x="4932196" y="5316348"/>
                  <a:pt x="4776341" y="5233149"/>
                  <a:pt x="4692394" y="5278119"/>
                </a:cubicBezTo>
                <a:cubicBezTo>
                  <a:pt x="4608447" y="5323089"/>
                  <a:pt x="4401734" y="5266752"/>
                  <a:pt x="4195552" y="5278119"/>
                </a:cubicBezTo>
                <a:cubicBezTo>
                  <a:pt x="3989370" y="5289486"/>
                  <a:pt x="3849793" y="5253357"/>
                  <a:pt x="3643506" y="5278119"/>
                </a:cubicBezTo>
                <a:cubicBezTo>
                  <a:pt x="3437219" y="5302881"/>
                  <a:pt x="3246137" y="5257687"/>
                  <a:pt x="3036255" y="5278119"/>
                </a:cubicBezTo>
                <a:cubicBezTo>
                  <a:pt x="2826373" y="5298551"/>
                  <a:pt x="2765191" y="5230255"/>
                  <a:pt x="2594618" y="5278119"/>
                </a:cubicBezTo>
                <a:cubicBezTo>
                  <a:pt x="2424045" y="5325983"/>
                  <a:pt x="2104001" y="5242435"/>
                  <a:pt x="1932162" y="5278119"/>
                </a:cubicBezTo>
                <a:cubicBezTo>
                  <a:pt x="1760323" y="5313803"/>
                  <a:pt x="1697883" y="5250901"/>
                  <a:pt x="1545730" y="5278119"/>
                </a:cubicBezTo>
                <a:cubicBezTo>
                  <a:pt x="1393577" y="5305337"/>
                  <a:pt x="1226634" y="5258044"/>
                  <a:pt x="1104093" y="5278119"/>
                </a:cubicBezTo>
                <a:cubicBezTo>
                  <a:pt x="981552" y="5298194"/>
                  <a:pt x="848891" y="5233958"/>
                  <a:pt x="717660" y="5278119"/>
                </a:cubicBezTo>
                <a:cubicBezTo>
                  <a:pt x="586429" y="5322280"/>
                  <a:pt x="168534" y="5212784"/>
                  <a:pt x="0" y="5278119"/>
                </a:cubicBezTo>
                <a:lnTo>
                  <a:pt x="0" y="5278119"/>
                </a:lnTo>
                <a:cubicBezTo>
                  <a:pt x="-7751" y="5142827"/>
                  <a:pt x="51029" y="4990576"/>
                  <a:pt x="0" y="4728317"/>
                </a:cubicBezTo>
                <a:cubicBezTo>
                  <a:pt x="-51029" y="4466058"/>
                  <a:pt x="12549" y="4328782"/>
                  <a:pt x="0" y="4178515"/>
                </a:cubicBezTo>
                <a:cubicBezTo>
                  <a:pt x="-12549" y="4028248"/>
                  <a:pt x="27405" y="3923848"/>
                  <a:pt x="0" y="3716682"/>
                </a:cubicBezTo>
                <a:cubicBezTo>
                  <a:pt x="-27405" y="3509516"/>
                  <a:pt x="615" y="3276692"/>
                  <a:pt x="0" y="3078912"/>
                </a:cubicBezTo>
                <a:cubicBezTo>
                  <a:pt x="-615" y="2881132"/>
                  <a:pt x="70961" y="2614848"/>
                  <a:pt x="0" y="2485125"/>
                </a:cubicBezTo>
                <a:cubicBezTo>
                  <a:pt x="-70961" y="2355402"/>
                  <a:pt x="51032" y="2131597"/>
                  <a:pt x="0" y="2023292"/>
                </a:cubicBezTo>
                <a:cubicBezTo>
                  <a:pt x="-51032" y="1914987"/>
                  <a:pt x="62427" y="1534479"/>
                  <a:pt x="0" y="1385522"/>
                </a:cubicBezTo>
                <a:cubicBezTo>
                  <a:pt x="-62427" y="1236565"/>
                  <a:pt x="35656" y="989676"/>
                  <a:pt x="0" y="879704"/>
                </a:cubicBezTo>
                <a:cubicBezTo>
                  <a:pt x="-37468" y="524314"/>
                  <a:pt x="472936" y="31187"/>
                  <a:pt x="879704" y="0"/>
                </a:cubicBezTo>
                <a:close/>
              </a:path>
              <a:path w="6400167" h="5278119" stroke="0" extrusionOk="0">
                <a:moveTo>
                  <a:pt x="879704" y="0"/>
                </a:moveTo>
                <a:cubicBezTo>
                  <a:pt x="1032481" y="-11831"/>
                  <a:pt x="1245481" y="36600"/>
                  <a:pt x="1542160" y="0"/>
                </a:cubicBezTo>
                <a:cubicBezTo>
                  <a:pt x="1838839" y="-36600"/>
                  <a:pt x="1745779" y="10884"/>
                  <a:pt x="1928592" y="0"/>
                </a:cubicBezTo>
                <a:cubicBezTo>
                  <a:pt x="2111405" y="-10884"/>
                  <a:pt x="2373336" y="3229"/>
                  <a:pt x="2591048" y="0"/>
                </a:cubicBezTo>
                <a:cubicBezTo>
                  <a:pt x="2808760" y="-3229"/>
                  <a:pt x="3013779" y="71506"/>
                  <a:pt x="3253503" y="0"/>
                </a:cubicBezTo>
                <a:cubicBezTo>
                  <a:pt x="3493227" y="-71506"/>
                  <a:pt x="3624033" y="57551"/>
                  <a:pt x="3805549" y="0"/>
                </a:cubicBezTo>
                <a:cubicBezTo>
                  <a:pt x="3987065" y="-57551"/>
                  <a:pt x="4169325" y="13433"/>
                  <a:pt x="4412800" y="0"/>
                </a:cubicBezTo>
                <a:cubicBezTo>
                  <a:pt x="4656275" y="-13433"/>
                  <a:pt x="4666062" y="49851"/>
                  <a:pt x="4854437" y="0"/>
                </a:cubicBezTo>
                <a:cubicBezTo>
                  <a:pt x="5042812" y="-49851"/>
                  <a:pt x="5371812" y="14519"/>
                  <a:pt x="5516893" y="0"/>
                </a:cubicBezTo>
                <a:cubicBezTo>
                  <a:pt x="5661974" y="-14519"/>
                  <a:pt x="6139611" y="23341"/>
                  <a:pt x="6400167" y="0"/>
                </a:cubicBezTo>
                <a:lnTo>
                  <a:pt x="6400167" y="0"/>
                </a:lnTo>
                <a:cubicBezTo>
                  <a:pt x="6439842" y="159809"/>
                  <a:pt x="6356949" y="360891"/>
                  <a:pt x="6400167" y="461834"/>
                </a:cubicBezTo>
                <a:cubicBezTo>
                  <a:pt x="6443385" y="562777"/>
                  <a:pt x="6379227" y="756162"/>
                  <a:pt x="6400167" y="1011635"/>
                </a:cubicBezTo>
                <a:cubicBezTo>
                  <a:pt x="6421107" y="1267108"/>
                  <a:pt x="6360685" y="1409802"/>
                  <a:pt x="6400167" y="1517453"/>
                </a:cubicBezTo>
                <a:cubicBezTo>
                  <a:pt x="6439649" y="1625104"/>
                  <a:pt x="6349617" y="1943669"/>
                  <a:pt x="6400167" y="2067255"/>
                </a:cubicBezTo>
                <a:cubicBezTo>
                  <a:pt x="6450717" y="2190841"/>
                  <a:pt x="6373267" y="2472365"/>
                  <a:pt x="6400167" y="2661041"/>
                </a:cubicBezTo>
                <a:cubicBezTo>
                  <a:pt x="6427067" y="2849717"/>
                  <a:pt x="6373509" y="2991117"/>
                  <a:pt x="6400167" y="3254827"/>
                </a:cubicBezTo>
                <a:cubicBezTo>
                  <a:pt x="6426825" y="3518537"/>
                  <a:pt x="6339751" y="3597736"/>
                  <a:pt x="6400167" y="3760645"/>
                </a:cubicBezTo>
                <a:cubicBezTo>
                  <a:pt x="6460583" y="3923554"/>
                  <a:pt x="6354269" y="4142184"/>
                  <a:pt x="6400167" y="4398415"/>
                </a:cubicBezTo>
                <a:cubicBezTo>
                  <a:pt x="6442961" y="4900607"/>
                  <a:pt x="5992566" y="5260354"/>
                  <a:pt x="5520463" y="5278119"/>
                </a:cubicBezTo>
                <a:cubicBezTo>
                  <a:pt x="5253254" y="5289968"/>
                  <a:pt x="5157488" y="5249644"/>
                  <a:pt x="4913212" y="5278119"/>
                </a:cubicBezTo>
                <a:cubicBezTo>
                  <a:pt x="4668936" y="5306594"/>
                  <a:pt x="4620867" y="5272367"/>
                  <a:pt x="4526780" y="5278119"/>
                </a:cubicBezTo>
                <a:cubicBezTo>
                  <a:pt x="4432693" y="5283871"/>
                  <a:pt x="4229960" y="5262257"/>
                  <a:pt x="3974733" y="5278119"/>
                </a:cubicBezTo>
                <a:cubicBezTo>
                  <a:pt x="3719506" y="5293981"/>
                  <a:pt x="3582791" y="5226808"/>
                  <a:pt x="3422687" y="5278119"/>
                </a:cubicBezTo>
                <a:cubicBezTo>
                  <a:pt x="3262583" y="5329430"/>
                  <a:pt x="2957810" y="5203613"/>
                  <a:pt x="2760232" y="5278119"/>
                </a:cubicBezTo>
                <a:cubicBezTo>
                  <a:pt x="2562654" y="5352625"/>
                  <a:pt x="2275299" y="5250631"/>
                  <a:pt x="2152981" y="5278119"/>
                </a:cubicBezTo>
                <a:cubicBezTo>
                  <a:pt x="2030663" y="5305607"/>
                  <a:pt x="1782317" y="5212758"/>
                  <a:pt x="1545730" y="5278119"/>
                </a:cubicBezTo>
                <a:cubicBezTo>
                  <a:pt x="1309143" y="5343480"/>
                  <a:pt x="1271714" y="5253541"/>
                  <a:pt x="1159297" y="5278119"/>
                </a:cubicBezTo>
                <a:cubicBezTo>
                  <a:pt x="1046880" y="5302697"/>
                  <a:pt x="868306" y="5274821"/>
                  <a:pt x="772865" y="5278119"/>
                </a:cubicBezTo>
                <a:cubicBezTo>
                  <a:pt x="677424" y="5281417"/>
                  <a:pt x="288514" y="5210530"/>
                  <a:pt x="0" y="5278119"/>
                </a:cubicBezTo>
                <a:lnTo>
                  <a:pt x="0" y="5278119"/>
                </a:lnTo>
                <a:cubicBezTo>
                  <a:pt x="-58025" y="4960318"/>
                  <a:pt x="56299" y="4790621"/>
                  <a:pt x="0" y="4640349"/>
                </a:cubicBezTo>
                <a:cubicBezTo>
                  <a:pt x="-56299" y="4490077"/>
                  <a:pt x="26188" y="4342924"/>
                  <a:pt x="0" y="4222499"/>
                </a:cubicBezTo>
                <a:cubicBezTo>
                  <a:pt x="-26188" y="4102074"/>
                  <a:pt x="5961" y="3905894"/>
                  <a:pt x="0" y="3760666"/>
                </a:cubicBezTo>
                <a:cubicBezTo>
                  <a:pt x="-5961" y="3615438"/>
                  <a:pt x="36470" y="3412951"/>
                  <a:pt x="0" y="3210864"/>
                </a:cubicBezTo>
                <a:cubicBezTo>
                  <a:pt x="-36470" y="3008777"/>
                  <a:pt x="27544" y="2933920"/>
                  <a:pt x="0" y="2705046"/>
                </a:cubicBezTo>
                <a:cubicBezTo>
                  <a:pt x="-27544" y="2476172"/>
                  <a:pt x="39964" y="2220175"/>
                  <a:pt x="0" y="2067276"/>
                </a:cubicBezTo>
                <a:cubicBezTo>
                  <a:pt x="-39964" y="1914377"/>
                  <a:pt x="702" y="1662401"/>
                  <a:pt x="0" y="1517474"/>
                </a:cubicBezTo>
                <a:cubicBezTo>
                  <a:pt x="-702" y="1372547"/>
                  <a:pt x="4125" y="1050463"/>
                  <a:pt x="0" y="879704"/>
                </a:cubicBezTo>
                <a:cubicBezTo>
                  <a:pt x="-77274" y="413805"/>
                  <a:pt x="322943" y="28838"/>
                  <a:pt x="879704"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موشر ثقة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يضم مؤشرات توجهات المستثمرين استفتائين لقياس أداء توجهات المستثمرين عن طريق عددت مؤشرات..</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من أهمهم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ثقة المستهلك ويقيس المؤشر مدى ثقتهم في الأداء الاقتصادي والمتوقع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الحركة الاقتصادية في المستقبل, وهو: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استفتاء جامعة ميتشجان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استفتاء مجلس المؤتمر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موعد الصدور: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يوم الثلاثاء في نهاية كل شهر.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الموشر :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مجلس المؤتمرات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642989628"/>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Consumer confidence 3D gear graphic reporting the Conference Board Consumer Confidence Index.">
            <a:extLst>
              <a:ext uri="{FF2B5EF4-FFF2-40B4-BE49-F238E27FC236}">
                <a16:creationId xmlns:a16="http://schemas.microsoft.com/office/drawing/2014/main" id="{3B648DDC-DA00-8364-2309-F187D425B1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107" y="2717452"/>
            <a:ext cx="3276600" cy="17278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881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73049" y="310960"/>
            <a:ext cx="4266755" cy="90316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endParaRPr lang="ar-EG" sz="1600" dirty="0"/>
          </a:p>
          <a:p>
            <a:pPr algn="ctr" rtl="1">
              <a:lnSpc>
                <a:spcPct val="115000"/>
              </a:lnSpc>
              <a:spcAft>
                <a:spcPts val="1000"/>
              </a:spcAft>
            </a:pPr>
            <a:r>
              <a:rPr lang="ar-DZ" sz="1600" dirty="0"/>
              <a:t>تصاريح البدء في بناء المنازل الأمريكي</a:t>
            </a:r>
            <a:endParaRPr lang="ar-EG" sz="1600" dirty="0"/>
          </a:p>
          <a:p>
            <a:pPr algn="ctr" rtl="1">
              <a:lnSpc>
                <a:spcPct val="115000"/>
              </a:lnSpc>
              <a:spcAft>
                <a:spcPts val="1000"/>
              </a:spcAft>
            </a:pPr>
            <a:r>
              <a:rPr lang="en-US" sz="1600" dirty="0"/>
              <a:t>Housing starts and Permits</a:t>
            </a:r>
            <a:r>
              <a:rPr lang="ar-DZ" sz="1600" dirty="0"/>
              <a:t> </a:t>
            </a:r>
            <a:endParaRPr lang="ar-EG" sz="1600" dirty="0"/>
          </a:p>
          <a:p>
            <a:pPr algn="ctr" rtl="1">
              <a:lnSpc>
                <a:spcPct val="115000"/>
              </a:lnSpc>
              <a:spcAft>
                <a:spcPts val="1000"/>
              </a:spcAft>
            </a:pP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33859" y="5891317"/>
            <a:ext cx="1142245" cy="669925"/>
          </a:xfrm>
        </p:spPr>
        <p:txBody>
          <a:bodyPr/>
          <a:lstStyle/>
          <a:p>
            <a:r>
              <a:rPr lang="ar-EG" sz="6000" dirty="0">
                <a:solidFill>
                  <a:schemeClr val="tx1"/>
                </a:solidFill>
              </a:rPr>
              <a:t>25</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5080000" y="2998883"/>
            <a:ext cx="5145407" cy="2794000"/>
          </a:xfrm>
          <a:custGeom>
            <a:avLst/>
            <a:gdLst>
              <a:gd name="connsiteX0" fmla="*/ 465676 w 5145407"/>
              <a:gd name="connsiteY0" fmla="*/ 0 h 2794000"/>
              <a:gd name="connsiteX1" fmla="*/ 910250 w 5145407"/>
              <a:gd name="connsiteY1" fmla="*/ 0 h 2794000"/>
              <a:gd name="connsiteX2" fmla="*/ 1542014 w 5145407"/>
              <a:gd name="connsiteY2" fmla="*/ 0 h 2794000"/>
              <a:gd name="connsiteX3" fmla="*/ 1986589 w 5145407"/>
              <a:gd name="connsiteY3" fmla="*/ 0 h 2794000"/>
              <a:gd name="connsiteX4" fmla="*/ 2431163 w 5145407"/>
              <a:gd name="connsiteY4" fmla="*/ 0 h 2794000"/>
              <a:gd name="connsiteX5" fmla="*/ 2922535 w 5145407"/>
              <a:gd name="connsiteY5" fmla="*/ 0 h 2794000"/>
              <a:gd name="connsiteX6" fmla="*/ 3507501 w 5145407"/>
              <a:gd name="connsiteY6" fmla="*/ 0 h 2794000"/>
              <a:gd name="connsiteX7" fmla="*/ 4045670 w 5145407"/>
              <a:gd name="connsiteY7" fmla="*/ 0 h 2794000"/>
              <a:gd name="connsiteX8" fmla="*/ 5145407 w 5145407"/>
              <a:gd name="connsiteY8" fmla="*/ 0 h 2794000"/>
              <a:gd name="connsiteX9" fmla="*/ 5145407 w 5145407"/>
              <a:gd name="connsiteY9" fmla="*/ 0 h 2794000"/>
              <a:gd name="connsiteX10" fmla="*/ 5145407 w 5145407"/>
              <a:gd name="connsiteY10" fmla="*/ 582081 h 2794000"/>
              <a:gd name="connsiteX11" fmla="*/ 5145407 w 5145407"/>
              <a:gd name="connsiteY11" fmla="*/ 1140879 h 2794000"/>
              <a:gd name="connsiteX12" fmla="*/ 5145407 w 5145407"/>
              <a:gd name="connsiteY12" fmla="*/ 1746243 h 2794000"/>
              <a:gd name="connsiteX13" fmla="*/ 5145407 w 5145407"/>
              <a:gd name="connsiteY13" fmla="*/ 2328324 h 2794000"/>
              <a:gd name="connsiteX14" fmla="*/ 4679731 w 5145407"/>
              <a:gd name="connsiteY14" fmla="*/ 2794000 h 2794000"/>
              <a:gd name="connsiteX15" fmla="*/ 4001170 w 5145407"/>
              <a:gd name="connsiteY15" fmla="*/ 2794000 h 2794000"/>
              <a:gd name="connsiteX16" fmla="*/ 3369406 w 5145407"/>
              <a:gd name="connsiteY16" fmla="*/ 2794000 h 2794000"/>
              <a:gd name="connsiteX17" fmla="*/ 2784440 w 5145407"/>
              <a:gd name="connsiteY17" fmla="*/ 2794000 h 2794000"/>
              <a:gd name="connsiteX18" fmla="*/ 2246271 w 5145407"/>
              <a:gd name="connsiteY18" fmla="*/ 2794000 h 2794000"/>
              <a:gd name="connsiteX19" fmla="*/ 1614507 w 5145407"/>
              <a:gd name="connsiteY19" fmla="*/ 2794000 h 2794000"/>
              <a:gd name="connsiteX20" fmla="*/ 1076338 w 5145407"/>
              <a:gd name="connsiteY20" fmla="*/ 2794000 h 2794000"/>
              <a:gd name="connsiteX21" fmla="*/ 631764 w 5145407"/>
              <a:gd name="connsiteY21" fmla="*/ 2794000 h 2794000"/>
              <a:gd name="connsiteX22" fmla="*/ 0 w 5145407"/>
              <a:gd name="connsiteY22" fmla="*/ 2794000 h 2794000"/>
              <a:gd name="connsiteX23" fmla="*/ 0 w 5145407"/>
              <a:gd name="connsiteY23" fmla="*/ 2794000 h 2794000"/>
              <a:gd name="connsiteX24" fmla="*/ 0 w 5145407"/>
              <a:gd name="connsiteY24" fmla="*/ 2211919 h 2794000"/>
              <a:gd name="connsiteX25" fmla="*/ 0 w 5145407"/>
              <a:gd name="connsiteY25" fmla="*/ 1583272 h 2794000"/>
              <a:gd name="connsiteX26" fmla="*/ 0 w 5145407"/>
              <a:gd name="connsiteY26" fmla="*/ 977907 h 2794000"/>
              <a:gd name="connsiteX27" fmla="*/ 0 w 5145407"/>
              <a:gd name="connsiteY27" fmla="*/ 465676 h 2794000"/>
              <a:gd name="connsiteX28" fmla="*/ 465676 w 5145407"/>
              <a:gd name="connsiteY28" fmla="*/ 0 h 27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45407" h="2794000" fill="none" extrusionOk="0">
                <a:moveTo>
                  <a:pt x="465676" y="0"/>
                </a:moveTo>
                <a:cubicBezTo>
                  <a:pt x="648126" y="-15035"/>
                  <a:pt x="796701" y="11205"/>
                  <a:pt x="910250" y="0"/>
                </a:cubicBezTo>
                <a:cubicBezTo>
                  <a:pt x="1023799" y="-11205"/>
                  <a:pt x="1245227" y="10139"/>
                  <a:pt x="1542014" y="0"/>
                </a:cubicBezTo>
                <a:cubicBezTo>
                  <a:pt x="1838801" y="-10139"/>
                  <a:pt x="1782320" y="42951"/>
                  <a:pt x="1986589" y="0"/>
                </a:cubicBezTo>
                <a:cubicBezTo>
                  <a:pt x="2190859" y="-42951"/>
                  <a:pt x="2307314" y="12868"/>
                  <a:pt x="2431163" y="0"/>
                </a:cubicBezTo>
                <a:cubicBezTo>
                  <a:pt x="2555012" y="-12868"/>
                  <a:pt x="2771873" y="8224"/>
                  <a:pt x="2922535" y="0"/>
                </a:cubicBezTo>
                <a:cubicBezTo>
                  <a:pt x="3073197" y="-8224"/>
                  <a:pt x="3266343" y="20599"/>
                  <a:pt x="3507501" y="0"/>
                </a:cubicBezTo>
                <a:cubicBezTo>
                  <a:pt x="3748659" y="-20599"/>
                  <a:pt x="3928304" y="35500"/>
                  <a:pt x="4045670" y="0"/>
                </a:cubicBezTo>
                <a:cubicBezTo>
                  <a:pt x="4163036" y="-35500"/>
                  <a:pt x="4901078" y="29171"/>
                  <a:pt x="5145407" y="0"/>
                </a:cubicBezTo>
                <a:lnTo>
                  <a:pt x="5145407" y="0"/>
                </a:lnTo>
                <a:cubicBezTo>
                  <a:pt x="5196809" y="125498"/>
                  <a:pt x="5110753" y="462268"/>
                  <a:pt x="5145407" y="582081"/>
                </a:cubicBezTo>
                <a:cubicBezTo>
                  <a:pt x="5180061" y="701894"/>
                  <a:pt x="5103745" y="917205"/>
                  <a:pt x="5145407" y="1140879"/>
                </a:cubicBezTo>
                <a:cubicBezTo>
                  <a:pt x="5187069" y="1364553"/>
                  <a:pt x="5109775" y="1491057"/>
                  <a:pt x="5145407" y="1746243"/>
                </a:cubicBezTo>
                <a:cubicBezTo>
                  <a:pt x="5181039" y="2001429"/>
                  <a:pt x="5090996" y="2066321"/>
                  <a:pt x="5145407" y="2328324"/>
                </a:cubicBezTo>
                <a:cubicBezTo>
                  <a:pt x="5086967" y="2585384"/>
                  <a:pt x="4884089" y="2785916"/>
                  <a:pt x="4679731" y="2794000"/>
                </a:cubicBezTo>
                <a:cubicBezTo>
                  <a:pt x="4481940" y="2812522"/>
                  <a:pt x="4172817" y="2760176"/>
                  <a:pt x="4001170" y="2794000"/>
                </a:cubicBezTo>
                <a:cubicBezTo>
                  <a:pt x="3829523" y="2827824"/>
                  <a:pt x="3511807" y="2721379"/>
                  <a:pt x="3369406" y="2794000"/>
                </a:cubicBezTo>
                <a:cubicBezTo>
                  <a:pt x="3227005" y="2866621"/>
                  <a:pt x="3006467" y="2787266"/>
                  <a:pt x="2784440" y="2794000"/>
                </a:cubicBezTo>
                <a:cubicBezTo>
                  <a:pt x="2562413" y="2800734"/>
                  <a:pt x="2426541" y="2756561"/>
                  <a:pt x="2246271" y="2794000"/>
                </a:cubicBezTo>
                <a:cubicBezTo>
                  <a:pt x="2066001" y="2831439"/>
                  <a:pt x="1869734" y="2752113"/>
                  <a:pt x="1614507" y="2794000"/>
                </a:cubicBezTo>
                <a:cubicBezTo>
                  <a:pt x="1359280" y="2835887"/>
                  <a:pt x="1260170" y="2765793"/>
                  <a:pt x="1076338" y="2794000"/>
                </a:cubicBezTo>
                <a:cubicBezTo>
                  <a:pt x="892506" y="2822207"/>
                  <a:pt x="752461" y="2773305"/>
                  <a:pt x="631764" y="2794000"/>
                </a:cubicBezTo>
                <a:cubicBezTo>
                  <a:pt x="511067" y="2814695"/>
                  <a:pt x="251684" y="2732578"/>
                  <a:pt x="0" y="2794000"/>
                </a:cubicBezTo>
                <a:lnTo>
                  <a:pt x="0" y="2794000"/>
                </a:lnTo>
                <a:cubicBezTo>
                  <a:pt x="-16765" y="2653010"/>
                  <a:pt x="7340" y="2502839"/>
                  <a:pt x="0" y="2211919"/>
                </a:cubicBezTo>
                <a:cubicBezTo>
                  <a:pt x="-7340" y="1920999"/>
                  <a:pt x="9979" y="1770117"/>
                  <a:pt x="0" y="1583272"/>
                </a:cubicBezTo>
                <a:cubicBezTo>
                  <a:pt x="-9979" y="1396427"/>
                  <a:pt x="11234" y="1126839"/>
                  <a:pt x="0" y="977907"/>
                </a:cubicBezTo>
                <a:cubicBezTo>
                  <a:pt x="-11234" y="828975"/>
                  <a:pt x="39811" y="715877"/>
                  <a:pt x="0" y="465676"/>
                </a:cubicBezTo>
                <a:cubicBezTo>
                  <a:pt x="-1528" y="222821"/>
                  <a:pt x="207565" y="-11101"/>
                  <a:pt x="465676" y="0"/>
                </a:cubicBezTo>
                <a:close/>
              </a:path>
              <a:path w="5145407" h="2794000" stroke="0" extrusionOk="0">
                <a:moveTo>
                  <a:pt x="465676" y="0"/>
                </a:moveTo>
                <a:cubicBezTo>
                  <a:pt x="794693" y="-63708"/>
                  <a:pt x="869030" y="13984"/>
                  <a:pt x="1144237" y="0"/>
                </a:cubicBezTo>
                <a:cubicBezTo>
                  <a:pt x="1419444" y="-13984"/>
                  <a:pt x="1478209" y="38198"/>
                  <a:pt x="1588811" y="0"/>
                </a:cubicBezTo>
                <a:cubicBezTo>
                  <a:pt x="1699413" y="-38198"/>
                  <a:pt x="1930057" y="15837"/>
                  <a:pt x="2267372" y="0"/>
                </a:cubicBezTo>
                <a:cubicBezTo>
                  <a:pt x="2604687" y="-15837"/>
                  <a:pt x="2742752" y="46576"/>
                  <a:pt x="2945933" y="0"/>
                </a:cubicBezTo>
                <a:cubicBezTo>
                  <a:pt x="3149114" y="-46576"/>
                  <a:pt x="3410641" y="27192"/>
                  <a:pt x="3530900" y="0"/>
                </a:cubicBezTo>
                <a:cubicBezTo>
                  <a:pt x="3651159" y="-27192"/>
                  <a:pt x="3959413" y="4564"/>
                  <a:pt x="4162663" y="0"/>
                </a:cubicBezTo>
                <a:cubicBezTo>
                  <a:pt x="4365913" y="-4564"/>
                  <a:pt x="4778654" y="114936"/>
                  <a:pt x="5145407" y="0"/>
                </a:cubicBezTo>
                <a:lnTo>
                  <a:pt x="5145407" y="0"/>
                </a:lnTo>
                <a:cubicBezTo>
                  <a:pt x="5181896" y="209400"/>
                  <a:pt x="5093519" y="431660"/>
                  <a:pt x="5145407" y="628647"/>
                </a:cubicBezTo>
                <a:cubicBezTo>
                  <a:pt x="5197295" y="825634"/>
                  <a:pt x="5083523" y="982488"/>
                  <a:pt x="5145407" y="1187445"/>
                </a:cubicBezTo>
                <a:cubicBezTo>
                  <a:pt x="5207291" y="1392402"/>
                  <a:pt x="5091850" y="1527149"/>
                  <a:pt x="5145407" y="1699677"/>
                </a:cubicBezTo>
                <a:cubicBezTo>
                  <a:pt x="5198964" y="1872205"/>
                  <a:pt x="5104802" y="2064941"/>
                  <a:pt x="5145407" y="2328324"/>
                </a:cubicBezTo>
                <a:cubicBezTo>
                  <a:pt x="5068547" y="2591548"/>
                  <a:pt x="4905667" y="2758770"/>
                  <a:pt x="4679731" y="2794000"/>
                </a:cubicBezTo>
                <a:cubicBezTo>
                  <a:pt x="4511879" y="2808708"/>
                  <a:pt x="4419576" y="2783936"/>
                  <a:pt x="4235157" y="2794000"/>
                </a:cubicBezTo>
                <a:cubicBezTo>
                  <a:pt x="4050738" y="2804064"/>
                  <a:pt x="3856074" y="2762293"/>
                  <a:pt x="3603393" y="2794000"/>
                </a:cubicBezTo>
                <a:cubicBezTo>
                  <a:pt x="3350712" y="2825707"/>
                  <a:pt x="3199026" y="2772528"/>
                  <a:pt x="3065224" y="2794000"/>
                </a:cubicBezTo>
                <a:cubicBezTo>
                  <a:pt x="2931422" y="2815472"/>
                  <a:pt x="2608132" y="2762752"/>
                  <a:pt x="2386663" y="2794000"/>
                </a:cubicBezTo>
                <a:cubicBezTo>
                  <a:pt x="2165194" y="2825248"/>
                  <a:pt x="2147185" y="2750696"/>
                  <a:pt x="1942088" y="2794000"/>
                </a:cubicBezTo>
                <a:cubicBezTo>
                  <a:pt x="1736992" y="2837304"/>
                  <a:pt x="1543220" y="2777461"/>
                  <a:pt x="1310325" y="2794000"/>
                </a:cubicBezTo>
                <a:cubicBezTo>
                  <a:pt x="1077430" y="2810539"/>
                  <a:pt x="1060760" y="2752084"/>
                  <a:pt x="818953" y="2794000"/>
                </a:cubicBezTo>
                <a:cubicBezTo>
                  <a:pt x="577146" y="2835916"/>
                  <a:pt x="265941" y="2703042"/>
                  <a:pt x="0" y="2794000"/>
                </a:cubicBezTo>
                <a:lnTo>
                  <a:pt x="0" y="2794000"/>
                </a:lnTo>
                <a:cubicBezTo>
                  <a:pt x="-49584" y="2605034"/>
                  <a:pt x="58734" y="2466513"/>
                  <a:pt x="0" y="2211919"/>
                </a:cubicBezTo>
                <a:cubicBezTo>
                  <a:pt x="-58734" y="1957325"/>
                  <a:pt x="7397" y="1912361"/>
                  <a:pt x="0" y="1676404"/>
                </a:cubicBezTo>
                <a:cubicBezTo>
                  <a:pt x="-7397" y="1440448"/>
                  <a:pt x="32234" y="1272179"/>
                  <a:pt x="0" y="1071040"/>
                </a:cubicBezTo>
                <a:cubicBezTo>
                  <a:pt x="-32234" y="869901"/>
                  <a:pt x="51333" y="706755"/>
                  <a:pt x="0" y="465676"/>
                </a:cubicBezTo>
                <a:cubicBezTo>
                  <a:pt x="-58542" y="223382"/>
                  <a:pt x="212940" y="-73170"/>
                  <a:pt x="465676"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مؤشر إسكان</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مؤشر يقيس عدد الوحدات السكنية التي تم البدء في بنائها خلال الشهر السابق</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ولكنه يصدر بعد 17 يوم من نهاية الشهر .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المرشر: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التحليل الاقتصادي بوزارة التجارة.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155268160"/>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U.S. housing starts projected to increase 1.3% annually through 2023 ...">
            <a:extLst>
              <a:ext uri="{FF2B5EF4-FFF2-40B4-BE49-F238E27FC236}">
                <a16:creationId xmlns:a16="http://schemas.microsoft.com/office/drawing/2014/main" id="{9BCD68A9-F35A-FB3B-53DA-A56207C439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735" y="1531240"/>
            <a:ext cx="4450078" cy="22250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960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4073049" y="310960"/>
            <a:ext cx="4266755" cy="90316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lnSpc>
                <a:spcPct val="115000"/>
              </a:lnSpc>
              <a:spcAft>
                <a:spcPts val="1000"/>
              </a:spcAft>
            </a:pPr>
            <a:r>
              <a:rPr lang="ar-DZ" dirty="0"/>
              <a:t>المخزونات التجارية الأمريكي</a:t>
            </a:r>
            <a:endParaRPr lang="en-US" dirty="0"/>
          </a:p>
          <a:p>
            <a:pPr algn="ctr" rtl="1">
              <a:lnSpc>
                <a:spcPct val="115000"/>
              </a:lnSpc>
              <a:spcAft>
                <a:spcPts val="1000"/>
              </a:spcAft>
            </a:pPr>
            <a:r>
              <a:rPr lang="en-US" dirty="0"/>
              <a:t>Business Inventories</a:t>
            </a:r>
            <a:r>
              <a:rPr lang="ar-DZ" dirty="0"/>
              <a:t> </a:t>
            </a: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SimSun" panose="02010600030101010101" pitchFamily="2" charset="-122"/>
              <a:cs typeface="Arial" panose="020B0604020202020204" pitchFamily="34" charset="0"/>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42171" y="5877115"/>
            <a:ext cx="1142245" cy="669925"/>
          </a:xfrm>
        </p:spPr>
        <p:txBody>
          <a:bodyPr/>
          <a:lstStyle/>
          <a:p>
            <a:r>
              <a:rPr lang="ar-EG" sz="6000" dirty="0">
                <a:solidFill>
                  <a:schemeClr val="tx1"/>
                </a:solidFill>
              </a:rPr>
              <a:t>26</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5080000" y="1295400"/>
            <a:ext cx="5145407" cy="5251640"/>
          </a:xfrm>
          <a:custGeom>
            <a:avLst/>
            <a:gdLst>
              <a:gd name="connsiteX0" fmla="*/ 857585 w 5145407"/>
              <a:gd name="connsiteY0" fmla="*/ 0 h 5251640"/>
              <a:gd name="connsiteX1" fmla="*/ 1436441 w 5145407"/>
              <a:gd name="connsiteY1" fmla="*/ 0 h 5251640"/>
              <a:gd name="connsiteX2" fmla="*/ 1929541 w 5145407"/>
              <a:gd name="connsiteY2" fmla="*/ 0 h 5251640"/>
              <a:gd name="connsiteX3" fmla="*/ 2551275 w 5145407"/>
              <a:gd name="connsiteY3" fmla="*/ 0 h 5251640"/>
              <a:gd name="connsiteX4" fmla="*/ 3173009 w 5145407"/>
              <a:gd name="connsiteY4" fmla="*/ 0 h 5251640"/>
              <a:gd name="connsiteX5" fmla="*/ 3794743 w 5145407"/>
              <a:gd name="connsiteY5" fmla="*/ 0 h 5251640"/>
              <a:gd name="connsiteX6" fmla="*/ 4244964 w 5145407"/>
              <a:gd name="connsiteY6" fmla="*/ 0 h 5251640"/>
              <a:gd name="connsiteX7" fmla="*/ 5145407 w 5145407"/>
              <a:gd name="connsiteY7" fmla="*/ 0 h 5251640"/>
              <a:gd name="connsiteX8" fmla="*/ 5145407 w 5145407"/>
              <a:gd name="connsiteY8" fmla="*/ 0 h 5251640"/>
              <a:gd name="connsiteX9" fmla="*/ 5145407 w 5145407"/>
              <a:gd name="connsiteY9" fmla="*/ 505316 h 5251640"/>
              <a:gd name="connsiteX10" fmla="*/ 5145407 w 5145407"/>
              <a:gd name="connsiteY10" fmla="*/ 1054573 h 5251640"/>
              <a:gd name="connsiteX11" fmla="*/ 5145407 w 5145407"/>
              <a:gd name="connsiteY11" fmla="*/ 1559890 h 5251640"/>
              <a:gd name="connsiteX12" fmla="*/ 5145407 w 5145407"/>
              <a:gd name="connsiteY12" fmla="*/ 2153087 h 5251640"/>
              <a:gd name="connsiteX13" fmla="*/ 5145407 w 5145407"/>
              <a:gd name="connsiteY13" fmla="*/ 2658403 h 5251640"/>
              <a:gd name="connsiteX14" fmla="*/ 5145407 w 5145407"/>
              <a:gd name="connsiteY14" fmla="*/ 3075839 h 5251640"/>
              <a:gd name="connsiteX15" fmla="*/ 5145407 w 5145407"/>
              <a:gd name="connsiteY15" fmla="*/ 3493274 h 5251640"/>
              <a:gd name="connsiteX16" fmla="*/ 5145407 w 5145407"/>
              <a:gd name="connsiteY16" fmla="*/ 4394055 h 5251640"/>
              <a:gd name="connsiteX17" fmla="*/ 4287822 w 5145407"/>
              <a:gd name="connsiteY17" fmla="*/ 5251640 h 5251640"/>
              <a:gd name="connsiteX18" fmla="*/ 3751844 w 5145407"/>
              <a:gd name="connsiteY18" fmla="*/ 5251640 h 5251640"/>
              <a:gd name="connsiteX19" fmla="*/ 3172988 w 5145407"/>
              <a:gd name="connsiteY19" fmla="*/ 5251640 h 5251640"/>
              <a:gd name="connsiteX20" fmla="*/ 2679889 w 5145407"/>
              <a:gd name="connsiteY20" fmla="*/ 5251640 h 5251640"/>
              <a:gd name="connsiteX21" fmla="*/ 2272546 w 5145407"/>
              <a:gd name="connsiteY21" fmla="*/ 5251640 h 5251640"/>
              <a:gd name="connsiteX22" fmla="*/ 1693690 w 5145407"/>
              <a:gd name="connsiteY22" fmla="*/ 5251640 h 5251640"/>
              <a:gd name="connsiteX23" fmla="*/ 1243468 w 5145407"/>
              <a:gd name="connsiteY23" fmla="*/ 5251640 h 5251640"/>
              <a:gd name="connsiteX24" fmla="*/ 750369 w 5145407"/>
              <a:gd name="connsiteY24" fmla="*/ 5251640 h 5251640"/>
              <a:gd name="connsiteX25" fmla="*/ 0 w 5145407"/>
              <a:gd name="connsiteY25" fmla="*/ 5251640 h 5251640"/>
              <a:gd name="connsiteX26" fmla="*/ 0 w 5145407"/>
              <a:gd name="connsiteY26" fmla="*/ 5251640 h 5251640"/>
              <a:gd name="connsiteX27" fmla="*/ 0 w 5145407"/>
              <a:gd name="connsiteY27" fmla="*/ 4834205 h 5251640"/>
              <a:gd name="connsiteX28" fmla="*/ 0 w 5145407"/>
              <a:gd name="connsiteY28" fmla="*/ 4372829 h 5251640"/>
              <a:gd name="connsiteX29" fmla="*/ 0 w 5145407"/>
              <a:gd name="connsiteY29" fmla="*/ 3779632 h 5251640"/>
              <a:gd name="connsiteX30" fmla="*/ 0 w 5145407"/>
              <a:gd name="connsiteY30" fmla="*/ 3274315 h 5251640"/>
              <a:gd name="connsiteX31" fmla="*/ 0 w 5145407"/>
              <a:gd name="connsiteY31" fmla="*/ 2725058 h 5251640"/>
              <a:gd name="connsiteX32" fmla="*/ 0 w 5145407"/>
              <a:gd name="connsiteY32" fmla="*/ 2131861 h 5251640"/>
              <a:gd name="connsiteX33" fmla="*/ 0 w 5145407"/>
              <a:gd name="connsiteY33" fmla="*/ 1582604 h 5251640"/>
              <a:gd name="connsiteX34" fmla="*/ 0 w 5145407"/>
              <a:gd name="connsiteY34" fmla="*/ 857585 h 5251640"/>
              <a:gd name="connsiteX35" fmla="*/ 857585 w 5145407"/>
              <a:gd name="connsiteY35" fmla="*/ 0 h 525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45407" h="5251640" fill="none" extrusionOk="0">
                <a:moveTo>
                  <a:pt x="857585" y="0"/>
                </a:moveTo>
                <a:cubicBezTo>
                  <a:pt x="984388" y="-17582"/>
                  <a:pt x="1209930" y="10242"/>
                  <a:pt x="1436441" y="0"/>
                </a:cubicBezTo>
                <a:cubicBezTo>
                  <a:pt x="1662952" y="-10242"/>
                  <a:pt x="1779553" y="38918"/>
                  <a:pt x="1929541" y="0"/>
                </a:cubicBezTo>
                <a:cubicBezTo>
                  <a:pt x="2079529" y="-38918"/>
                  <a:pt x="2403410" y="26226"/>
                  <a:pt x="2551275" y="0"/>
                </a:cubicBezTo>
                <a:cubicBezTo>
                  <a:pt x="2699140" y="-26226"/>
                  <a:pt x="2951530" y="2971"/>
                  <a:pt x="3173009" y="0"/>
                </a:cubicBezTo>
                <a:cubicBezTo>
                  <a:pt x="3394488" y="-2971"/>
                  <a:pt x="3501362" y="36295"/>
                  <a:pt x="3794743" y="0"/>
                </a:cubicBezTo>
                <a:cubicBezTo>
                  <a:pt x="4088124" y="-36295"/>
                  <a:pt x="4140172" y="12959"/>
                  <a:pt x="4244964" y="0"/>
                </a:cubicBezTo>
                <a:cubicBezTo>
                  <a:pt x="4349756" y="-12959"/>
                  <a:pt x="4923122" y="105227"/>
                  <a:pt x="5145407" y="0"/>
                </a:cubicBezTo>
                <a:lnTo>
                  <a:pt x="5145407" y="0"/>
                </a:lnTo>
                <a:cubicBezTo>
                  <a:pt x="5199505" y="156578"/>
                  <a:pt x="5140315" y="345057"/>
                  <a:pt x="5145407" y="505316"/>
                </a:cubicBezTo>
                <a:cubicBezTo>
                  <a:pt x="5150499" y="665575"/>
                  <a:pt x="5132023" y="883696"/>
                  <a:pt x="5145407" y="1054573"/>
                </a:cubicBezTo>
                <a:cubicBezTo>
                  <a:pt x="5158791" y="1225450"/>
                  <a:pt x="5136497" y="1389628"/>
                  <a:pt x="5145407" y="1559890"/>
                </a:cubicBezTo>
                <a:cubicBezTo>
                  <a:pt x="5154317" y="1730152"/>
                  <a:pt x="5138767" y="1866914"/>
                  <a:pt x="5145407" y="2153087"/>
                </a:cubicBezTo>
                <a:cubicBezTo>
                  <a:pt x="5152047" y="2439260"/>
                  <a:pt x="5086229" y="2468650"/>
                  <a:pt x="5145407" y="2658403"/>
                </a:cubicBezTo>
                <a:cubicBezTo>
                  <a:pt x="5204585" y="2848156"/>
                  <a:pt x="5138748" y="2949192"/>
                  <a:pt x="5145407" y="3075839"/>
                </a:cubicBezTo>
                <a:cubicBezTo>
                  <a:pt x="5152066" y="3202486"/>
                  <a:pt x="5139575" y="3367773"/>
                  <a:pt x="5145407" y="3493274"/>
                </a:cubicBezTo>
                <a:cubicBezTo>
                  <a:pt x="5151239" y="3618776"/>
                  <a:pt x="5120370" y="4140222"/>
                  <a:pt x="5145407" y="4394055"/>
                </a:cubicBezTo>
                <a:cubicBezTo>
                  <a:pt x="5257457" y="4897382"/>
                  <a:pt x="4851588" y="5169454"/>
                  <a:pt x="4287822" y="5251640"/>
                </a:cubicBezTo>
                <a:cubicBezTo>
                  <a:pt x="4164773" y="5259387"/>
                  <a:pt x="3886560" y="5196967"/>
                  <a:pt x="3751844" y="5251640"/>
                </a:cubicBezTo>
                <a:cubicBezTo>
                  <a:pt x="3617128" y="5306313"/>
                  <a:pt x="3337119" y="5226441"/>
                  <a:pt x="3172988" y="5251640"/>
                </a:cubicBezTo>
                <a:cubicBezTo>
                  <a:pt x="3008857" y="5276839"/>
                  <a:pt x="2923623" y="5226126"/>
                  <a:pt x="2679889" y="5251640"/>
                </a:cubicBezTo>
                <a:cubicBezTo>
                  <a:pt x="2436155" y="5277154"/>
                  <a:pt x="2413558" y="5207412"/>
                  <a:pt x="2272546" y="5251640"/>
                </a:cubicBezTo>
                <a:cubicBezTo>
                  <a:pt x="2131534" y="5295868"/>
                  <a:pt x="1950909" y="5219921"/>
                  <a:pt x="1693690" y="5251640"/>
                </a:cubicBezTo>
                <a:cubicBezTo>
                  <a:pt x="1436471" y="5283359"/>
                  <a:pt x="1418958" y="5236507"/>
                  <a:pt x="1243468" y="5251640"/>
                </a:cubicBezTo>
                <a:cubicBezTo>
                  <a:pt x="1067978" y="5266773"/>
                  <a:pt x="991841" y="5227082"/>
                  <a:pt x="750369" y="5251640"/>
                </a:cubicBezTo>
                <a:cubicBezTo>
                  <a:pt x="508897" y="5276198"/>
                  <a:pt x="331442" y="5213049"/>
                  <a:pt x="0" y="5251640"/>
                </a:cubicBezTo>
                <a:lnTo>
                  <a:pt x="0" y="5251640"/>
                </a:lnTo>
                <a:cubicBezTo>
                  <a:pt x="-43535" y="5101036"/>
                  <a:pt x="28026" y="5028809"/>
                  <a:pt x="0" y="4834205"/>
                </a:cubicBezTo>
                <a:cubicBezTo>
                  <a:pt x="-28026" y="4639602"/>
                  <a:pt x="14006" y="4503441"/>
                  <a:pt x="0" y="4372829"/>
                </a:cubicBezTo>
                <a:cubicBezTo>
                  <a:pt x="-14006" y="4242217"/>
                  <a:pt x="45721" y="4056243"/>
                  <a:pt x="0" y="3779632"/>
                </a:cubicBezTo>
                <a:cubicBezTo>
                  <a:pt x="-45721" y="3503021"/>
                  <a:pt x="49429" y="3440947"/>
                  <a:pt x="0" y="3274315"/>
                </a:cubicBezTo>
                <a:cubicBezTo>
                  <a:pt x="-49429" y="3107683"/>
                  <a:pt x="61257" y="2904820"/>
                  <a:pt x="0" y="2725058"/>
                </a:cubicBezTo>
                <a:cubicBezTo>
                  <a:pt x="-61257" y="2545296"/>
                  <a:pt x="41607" y="2284850"/>
                  <a:pt x="0" y="2131861"/>
                </a:cubicBezTo>
                <a:cubicBezTo>
                  <a:pt x="-41607" y="1978872"/>
                  <a:pt x="20087" y="1824423"/>
                  <a:pt x="0" y="1582604"/>
                </a:cubicBezTo>
                <a:cubicBezTo>
                  <a:pt x="-20087" y="1340785"/>
                  <a:pt x="51753" y="1022325"/>
                  <a:pt x="0" y="857585"/>
                </a:cubicBezTo>
                <a:cubicBezTo>
                  <a:pt x="-94918" y="421920"/>
                  <a:pt x="275833" y="77081"/>
                  <a:pt x="857585" y="0"/>
                </a:cubicBezTo>
                <a:close/>
              </a:path>
              <a:path w="5145407" h="5251640" stroke="0" extrusionOk="0">
                <a:moveTo>
                  <a:pt x="857585" y="0"/>
                </a:moveTo>
                <a:cubicBezTo>
                  <a:pt x="1164574" y="-46055"/>
                  <a:pt x="1260448" y="71511"/>
                  <a:pt x="1479319" y="0"/>
                </a:cubicBezTo>
                <a:cubicBezTo>
                  <a:pt x="1698190" y="-71511"/>
                  <a:pt x="1746352" y="44001"/>
                  <a:pt x="1886662" y="0"/>
                </a:cubicBezTo>
                <a:cubicBezTo>
                  <a:pt x="2026972" y="-44001"/>
                  <a:pt x="2220541" y="21336"/>
                  <a:pt x="2508396" y="0"/>
                </a:cubicBezTo>
                <a:cubicBezTo>
                  <a:pt x="2796251" y="-21336"/>
                  <a:pt x="2967490" y="35112"/>
                  <a:pt x="3130131" y="0"/>
                </a:cubicBezTo>
                <a:cubicBezTo>
                  <a:pt x="3292772" y="-35112"/>
                  <a:pt x="3484959" y="56963"/>
                  <a:pt x="3666108" y="0"/>
                </a:cubicBezTo>
                <a:cubicBezTo>
                  <a:pt x="3847257" y="-56963"/>
                  <a:pt x="3974033" y="22738"/>
                  <a:pt x="4244964" y="0"/>
                </a:cubicBezTo>
                <a:cubicBezTo>
                  <a:pt x="4515895" y="-22738"/>
                  <a:pt x="4857868" y="79226"/>
                  <a:pt x="5145407" y="0"/>
                </a:cubicBezTo>
                <a:lnTo>
                  <a:pt x="5145407" y="0"/>
                </a:lnTo>
                <a:cubicBezTo>
                  <a:pt x="5154489" y="259083"/>
                  <a:pt x="5135579" y="377343"/>
                  <a:pt x="5145407" y="637138"/>
                </a:cubicBezTo>
                <a:cubicBezTo>
                  <a:pt x="5155235" y="896933"/>
                  <a:pt x="5124595" y="951556"/>
                  <a:pt x="5145407" y="1142454"/>
                </a:cubicBezTo>
                <a:cubicBezTo>
                  <a:pt x="5166219" y="1333352"/>
                  <a:pt x="5140374" y="1367810"/>
                  <a:pt x="5145407" y="1559890"/>
                </a:cubicBezTo>
                <a:cubicBezTo>
                  <a:pt x="5150440" y="1751970"/>
                  <a:pt x="5141717" y="1937142"/>
                  <a:pt x="5145407" y="2109146"/>
                </a:cubicBezTo>
                <a:cubicBezTo>
                  <a:pt x="5149097" y="2281150"/>
                  <a:pt x="5100202" y="2398382"/>
                  <a:pt x="5145407" y="2614463"/>
                </a:cubicBezTo>
                <a:cubicBezTo>
                  <a:pt x="5190612" y="2830544"/>
                  <a:pt x="5123514" y="3040157"/>
                  <a:pt x="5145407" y="3163720"/>
                </a:cubicBezTo>
                <a:cubicBezTo>
                  <a:pt x="5167300" y="3287283"/>
                  <a:pt x="5076108" y="3507682"/>
                  <a:pt x="5145407" y="3756917"/>
                </a:cubicBezTo>
                <a:cubicBezTo>
                  <a:pt x="5214706" y="4006152"/>
                  <a:pt x="5143826" y="4085482"/>
                  <a:pt x="5145407" y="4394055"/>
                </a:cubicBezTo>
                <a:cubicBezTo>
                  <a:pt x="5234992" y="4783844"/>
                  <a:pt x="4811113" y="5200752"/>
                  <a:pt x="4287822" y="5251640"/>
                </a:cubicBezTo>
                <a:cubicBezTo>
                  <a:pt x="4062229" y="5272088"/>
                  <a:pt x="4000071" y="5218281"/>
                  <a:pt x="3794722" y="5251640"/>
                </a:cubicBezTo>
                <a:cubicBezTo>
                  <a:pt x="3589373" y="5284999"/>
                  <a:pt x="3338107" y="5219788"/>
                  <a:pt x="3215867" y="5251640"/>
                </a:cubicBezTo>
                <a:cubicBezTo>
                  <a:pt x="3093628" y="5283492"/>
                  <a:pt x="2915550" y="5232794"/>
                  <a:pt x="2765645" y="5251640"/>
                </a:cubicBezTo>
                <a:cubicBezTo>
                  <a:pt x="2615740" y="5270486"/>
                  <a:pt x="2518042" y="5234442"/>
                  <a:pt x="2358302" y="5251640"/>
                </a:cubicBezTo>
                <a:cubicBezTo>
                  <a:pt x="2198562" y="5268838"/>
                  <a:pt x="1972086" y="5195881"/>
                  <a:pt x="1822324" y="5251640"/>
                </a:cubicBezTo>
                <a:cubicBezTo>
                  <a:pt x="1672562" y="5307399"/>
                  <a:pt x="1486663" y="5217933"/>
                  <a:pt x="1286347" y="5251640"/>
                </a:cubicBezTo>
                <a:cubicBezTo>
                  <a:pt x="1086031" y="5285347"/>
                  <a:pt x="789189" y="5236367"/>
                  <a:pt x="664612" y="5251640"/>
                </a:cubicBezTo>
                <a:cubicBezTo>
                  <a:pt x="540035" y="5266913"/>
                  <a:pt x="293506" y="5206038"/>
                  <a:pt x="0" y="5251640"/>
                </a:cubicBezTo>
                <a:lnTo>
                  <a:pt x="0" y="5251640"/>
                </a:lnTo>
                <a:cubicBezTo>
                  <a:pt x="-63935" y="5091777"/>
                  <a:pt x="13565" y="4888820"/>
                  <a:pt x="0" y="4658443"/>
                </a:cubicBezTo>
                <a:cubicBezTo>
                  <a:pt x="-13565" y="4428066"/>
                  <a:pt x="51979" y="4305854"/>
                  <a:pt x="0" y="4153126"/>
                </a:cubicBezTo>
                <a:cubicBezTo>
                  <a:pt x="-51979" y="4000398"/>
                  <a:pt x="46125" y="3809403"/>
                  <a:pt x="0" y="3603869"/>
                </a:cubicBezTo>
                <a:cubicBezTo>
                  <a:pt x="-46125" y="3398335"/>
                  <a:pt x="54000" y="3256507"/>
                  <a:pt x="0" y="3010672"/>
                </a:cubicBezTo>
                <a:cubicBezTo>
                  <a:pt x="-54000" y="2764837"/>
                  <a:pt x="7832" y="2755475"/>
                  <a:pt x="0" y="2593237"/>
                </a:cubicBezTo>
                <a:cubicBezTo>
                  <a:pt x="-7832" y="2430999"/>
                  <a:pt x="13944" y="2372214"/>
                  <a:pt x="0" y="2175802"/>
                </a:cubicBezTo>
                <a:cubicBezTo>
                  <a:pt x="-13944" y="1979390"/>
                  <a:pt x="5425" y="1916881"/>
                  <a:pt x="0" y="1714426"/>
                </a:cubicBezTo>
                <a:cubicBezTo>
                  <a:pt x="-5425" y="1511971"/>
                  <a:pt x="32699" y="1055723"/>
                  <a:pt x="0" y="857585"/>
                </a:cubicBezTo>
                <a:cubicBezTo>
                  <a:pt x="-2293" y="339554"/>
                  <a:pt x="395810" y="12085"/>
                  <a:pt x="857585"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مؤشر إنتاج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واحد من المؤشرات المهمة بالنسبة للقطاع الاستثماري بوجه عام..</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وبالنسبة للقطاع الصناعي بوجه خاص..</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يقيس المؤشر القيمة النقدية لمخزونات ومبيعات المصنعين (الجملة والتجزئة)..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كما يقوم المؤشر أيضا بحساب نسبة المخزونات إلى المبيعات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ولكنة يصدر بعد نهاية الشهر بحوالي  ستة أسابيع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من مكتب الإحصاء بوزارة التجارة.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570782794"/>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US business inventories increase solidly in July">
            <a:extLst>
              <a:ext uri="{FF2B5EF4-FFF2-40B4-BE49-F238E27FC236}">
                <a16:creationId xmlns:a16="http://schemas.microsoft.com/office/drawing/2014/main" id="{A44FCB9B-9967-2973-92BC-46552964D4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788" y="2458719"/>
            <a:ext cx="4128213" cy="21613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976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3915065" y="87440"/>
            <a:ext cx="3313776" cy="90316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rtl="1"/>
            <a:r>
              <a:rPr lang="ar-DZ" dirty="0"/>
              <a:t>معدل استغلال القدرة الأمريكي</a:t>
            </a:r>
            <a:endParaRPr lang="en-US" dirty="0"/>
          </a:p>
          <a:p>
            <a:pPr rtl="1"/>
            <a:r>
              <a:rPr lang="en-US" dirty="0"/>
              <a:t>Capacity Utilization Rate</a:t>
            </a:r>
            <a:r>
              <a:rPr lang="ar-DZ" dirty="0"/>
              <a:t> </a:t>
            </a:r>
            <a:endParaRPr lang="en-US" dirty="0"/>
          </a:p>
          <a:p>
            <a:pPr rtl="1"/>
            <a:endParaRPr lang="en-US" dirty="0"/>
          </a:p>
        </p:txBody>
      </p:sp>
      <p:sp>
        <p:nvSpPr>
          <p:cNvPr id="6" name="Explosion: 8 Points 5">
            <a:extLst>
              <a:ext uri="{FF2B5EF4-FFF2-40B4-BE49-F238E27FC236}">
                <a16:creationId xmlns:a16="http://schemas.microsoft.com/office/drawing/2014/main" id="{B40A36E8-6D24-6829-722E-1BCB31F2E8ED}"/>
              </a:ext>
            </a:extLst>
          </p:cNvPr>
          <p:cNvSpPr/>
          <p:nvPr/>
        </p:nvSpPr>
        <p:spPr>
          <a:xfrm>
            <a:off x="6967583" y="239868"/>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515519" y="5877115"/>
            <a:ext cx="1142245" cy="669925"/>
          </a:xfrm>
        </p:spPr>
        <p:txBody>
          <a:bodyPr/>
          <a:lstStyle/>
          <a:p>
            <a:r>
              <a:rPr lang="ar-EG" sz="6000" dirty="0">
                <a:solidFill>
                  <a:schemeClr val="tx1"/>
                </a:solidFill>
              </a:rPr>
              <a:t>27</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170680" y="1084200"/>
            <a:ext cx="6054727" cy="5462840"/>
          </a:xfrm>
          <a:custGeom>
            <a:avLst/>
            <a:gdLst>
              <a:gd name="connsiteX0" fmla="*/ 910492 w 6054727"/>
              <a:gd name="connsiteY0" fmla="*/ 0 h 5462840"/>
              <a:gd name="connsiteX1" fmla="*/ 1533516 w 6054727"/>
              <a:gd name="connsiteY1" fmla="*/ 0 h 5462840"/>
              <a:gd name="connsiteX2" fmla="*/ 2207982 w 6054727"/>
              <a:gd name="connsiteY2" fmla="*/ 0 h 5462840"/>
              <a:gd name="connsiteX3" fmla="*/ 2882449 w 6054727"/>
              <a:gd name="connsiteY3" fmla="*/ 0 h 5462840"/>
              <a:gd name="connsiteX4" fmla="*/ 3351146 w 6054727"/>
              <a:gd name="connsiteY4" fmla="*/ 0 h 5462840"/>
              <a:gd name="connsiteX5" fmla="*/ 4025612 w 6054727"/>
              <a:gd name="connsiteY5" fmla="*/ 0 h 5462840"/>
              <a:gd name="connsiteX6" fmla="*/ 4545751 w 6054727"/>
              <a:gd name="connsiteY6" fmla="*/ 0 h 5462840"/>
              <a:gd name="connsiteX7" fmla="*/ 5220218 w 6054727"/>
              <a:gd name="connsiteY7" fmla="*/ 0 h 5462840"/>
              <a:gd name="connsiteX8" fmla="*/ 6054727 w 6054727"/>
              <a:gd name="connsiteY8" fmla="*/ 0 h 5462840"/>
              <a:gd name="connsiteX9" fmla="*/ 6054727 w 6054727"/>
              <a:gd name="connsiteY9" fmla="*/ 0 h 5462840"/>
              <a:gd name="connsiteX10" fmla="*/ 6054727 w 6054727"/>
              <a:gd name="connsiteY10" fmla="*/ 569044 h 5462840"/>
              <a:gd name="connsiteX11" fmla="*/ 6054727 w 6054727"/>
              <a:gd name="connsiteY11" fmla="*/ 1092564 h 5462840"/>
              <a:gd name="connsiteX12" fmla="*/ 6054727 w 6054727"/>
              <a:gd name="connsiteY12" fmla="*/ 1525037 h 5462840"/>
              <a:gd name="connsiteX13" fmla="*/ 6054727 w 6054727"/>
              <a:gd name="connsiteY13" fmla="*/ 1957510 h 5462840"/>
              <a:gd name="connsiteX14" fmla="*/ 6054727 w 6054727"/>
              <a:gd name="connsiteY14" fmla="*/ 2526553 h 5462840"/>
              <a:gd name="connsiteX15" fmla="*/ 6054727 w 6054727"/>
              <a:gd name="connsiteY15" fmla="*/ 3004550 h 5462840"/>
              <a:gd name="connsiteX16" fmla="*/ 6054727 w 6054727"/>
              <a:gd name="connsiteY16" fmla="*/ 3619117 h 5462840"/>
              <a:gd name="connsiteX17" fmla="*/ 6054727 w 6054727"/>
              <a:gd name="connsiteY17" fmla="*/ 4552348 h 5462840"/>
              <a:gd name="connsiteX18" fmla="*/ 5144235 w 6054727"/>
              <a:gd name="connsiteY18" fmla="*/ 5462840 h 5462840"/>
              <a:gd name="connsiteX19" fmla="*/ 4675538 w 6054727"/>
              <a:gd name="connsiteY19" fmla="*/ 5462840 h 5462840"/>
              <a:gd name="connsiteX20" fmla="*/ 4052514 w 6054727"/>
              <a:gd name="connsiteY20" fmla="*/ 5462840 h 5462840"/>
              <a:gd name="connsiteX21" fmla="*/ 3583817 w 6054727"/>
              <a:gd name="connsiteY21" fmla="*/ 5462840 h 5462840"/>
              <a:gd name="connsiteX22" fmla="*/ 3063678 w 6054727"/>
              <a:gd name="connsiteY22" fmla="*/ 5462840 h 5462840"/>
              <a:gd name="connsiteX23" fmla="*/ 2389211 w 6054727"/>
              <a:gd name="connsiteY23" fmla="*/ 5462840 h 5462840"/>
              <a:gd name="connsiteX24" fmla="*/ 1971957 w 6054727"/>
              <a:gd name="connsiteY24" fmla="*/ 5462840 h 5462840"/>
              <a:gd name="connsiteX25" fmla="*/ 1451817 w 6054727"/>
              <a:gd name="connsiteY25" fmla="*/ 5462840 h 5462840"/>
              <a:gd name="connsiteX26" fmla="*/ 880236 w 6054727"/>
              <a:gd name="connsiteY26" fmla="*/ 5462840 h 5462840"/>
              <a:gd name="connsiteX27" fmla="*/ 0 w 6054727"/>
              <a:gd name="connsiteY27" fmla="*/ 5462840 h 5462840"/>
              <a:gd name="connsiteX28" fmla="*/ 0 w 6054727"/>
              <a:gd name="connsiteY28" fmla="*/ 5462840 h 5462840"/>
              <a:gd name="connsiteX29" fmla="*/ 0 w 6054727"/>
              <a:gd name="connsiteY29" fmla="*/ 4984843 h 5462840"/>
              <a:gd name="connsiteX30" fmla="*/ 0 w 6054727"/>
              <a:gd name="connsiteY30" fmla="*/ 4370276 h 5462840"/>
              <a:gd name="connsiteX31" fmla="*/ 0 w 6054727"/>
              <a:gd name="connsiteY31" fmla="*/ 3801233 h 5462840"/>
              <a:gd name="connsiteX32" fmla="*/ 0 w 6054727"/>
              <a:gd name="connsiteY32" fmla="*/ 3368760 h 5462840"/>
              <a:gd name="connsiteX33" fmla="*/ 0 w 6054727"/>
              <a:gd name="connsiteY33" fmla="*/ 2708669 h 5462840"/>
              <a:gd name="connsiteX34" fmla="*/ 0 w 6054727"/>
              <a:gd name="connsiteY34" fmla="*/ 2139626 h 5462840"/>
              <a:gd name="connsiteX35" fmla="*/ 0 w 6054727"/>
              <a:gd name="connsiteY35" fmla="*/ 1616106 h 5462840"/>
              <a:gd name="connsiteX36" fmla="*/ 0 w 6054727"/>
              <a:gd name="connsiteY36" fmla="*/ 910492 h 5462840"/>
              <a:gd name="connsiteX37" fmla="*/ 910492 w 6054727"/>
              <a:gd name="connsiteY37" fmla="*/ 0 h 54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54727" h="5462840" fill="none" extrusionOk="0">
                <a:moveTo>
                  <a:pt x="910492" y="0"/>
                </a:moveTo>
                <a:cubicBezTo>
                  <a:pt x="1072405" y="-22461"/>
                  <a:pt x="1310369" y="71141"/>
                  <a:pt x="1533516" y="0"/>
                </a:cubicBezTo>
                <a:cubicBezTo>
                  <a:pt x="1756663" y="-71141"/>
                  <a:pt x="1949995" y="4156"/>
                  <a:pt x="2207982" y="0"/>
                </a:cubicBezTo>
                <a:cubicBezTo>
                  <a:pt x="2465969" y="-4156"/>
                  <a:pt x="2743946" y="60206"/>
                  <a:pt x="2882449" y="0"/>
                </a:cubicBezTo>
                <a:cubicBezTo>
                  <a:pt x="3020952" y="-60206"/>
                  <a:pt x="3195541" y="35436"/>
                  <a:pt x="3351146" y="0"/>
                </a:cubicBezTo>
                <a:cubicBezTo>
                  <a:pt x="3506751" y="-35436"/>
                  <a:pt x="3794573" y="45337"/>
                  <a:pt x="4025612" y="0"/>
                </a:cubicBezTo>
                <a:cubicBezTo>
                  <a:pt x="4256651" y="-45337"/>
                  <a:pt x="4324829" y="5968"/>
                  <a:pt x="4545751" y="0"/>
                </a:cubicBezTo>
                <a:cubicBezTo>
                  <a:pt x="4766673" y="-5968"/>
                  <a:pt x="5030632" y="13064"/>
                  <a:pt x="5220218" y="0"/>
                </a:cubicBezTo>
                <a:cubicBezTo>
                  <a:pt x="5409804" y="-13064"/>
                  <a:pt x="5771940" y="53570"/>
                  <a:pt x="6054727" y="0"/>
                </a:cubicBezTo>
                <a:lnTo>
                  <a:pt x="6054727" y="0"/>
                </a:lnTo>
                <a:cubicBezTo>
                  <a:pt x="6083671" y="206337"/>
                  <a:pt x="6006197" y="287068"/>
                  <a:pt x="6054727" y="569044"/>
                </a:cubicBezTo>
                <a:cubicBezTo>
                  <a:pt x="6103257" y="851020"/>
                  <a:pt x="6010196" y="942363"/>
                  <a:pt x="6054727" y="1092564"/>
                </a:cubicBezTo>
                <a:cubicBezTo>
                  <a:pt x="6099258" y="1242765"/>
                  <a:pt x="6047467" y="1431101"/>
                  <a:pt x="6054727" y="1525037"/>
                </a:cubicBezTo>
                <a:cubicBezTo>
                  <a:pt x="6061987" y="1618973"/>
                  <a:pt x="6009338" y="1856785"/>
                  <a:pt x="6054727" y="1957510"/>
                </a:cubicBezTo>
                <a:cubicBezTo>
                  <a:pt x="6100116" y="2058235"/>
                  <a:pt x="6045474" y="2367929"/>
                  <a:pt x="6054727" y="2526553"/>
                </a:cubicBezTo>
                <a:cubicBezTo>
                  <a:pt x="6063980" y="2685177"/>
                  <a:pt x="6032783" y="2795306"/>
                  <a:pt x="6054727" y="3004550"/>
                </a:cubicBezTo>
                <a:cubicBezTo>
                  <a:pt x="6076671" y="3213794"/>
                  <a:pt x="6046214" y="3322980"/>
                  <a:pt x="6054727" y="3619117"/>
                </a:cubicBezTo>
                <a:cubicBezTo>
                  <a:pt x="6063240" y="3915254"/>
                  <a:pt x="5998517" y="4097007"/>
                  <a:pt x="6054727" y="4552348"/>
                </a:cubicBezTo>
                <a:cubicBezTo>
                  <a:pt x="6062671" y="5029370"/>
                  <a:pt x="5640111" y="5528246"/>
                  <a:pt x="5144235" y="5462840"/>
                </a:cubicBezTo>
                <a:cubicBezTo>
                  <a:pt x="4922234" y="5475647"/>
                  <a:pt x="4796973" y="5445416"/>
                  <a:pt x="4675538" y="5462840"/>
                </a:cubicBezTo>
                <a:cubicBezTo>
                  <a:pt x="4554103" y="5480264"/>
                  <a:pt x="4186784" y="5440070"/>
                  <a:pt x="4052514" y="5462840"/>
                </a:cubicBezTo>
                <a:cubicBezTo>
                  <a:pt x="3918244" y="5485610"/>
                  <a:pt x="3754244" y="5442454"/>
                  <a:pt x="3583817" y="5462840"/>
                </a:cubicBezTo>
                <a:cubicBezTo>
                  <a:pt x="3413390" y="5483226"/>
                  <a:pt x="3310132" y="5402167"/>
                  <a:pt x="3063678" y="5462840"/>
                </a:cubicBezTo>
                <a:cubicBezTo>
                  <a:pt x="2817224" y="5523513"/>
                  <a:pt x="2636468" y="5408994"/>
                  <a:pt x="2389211" y="5462840"/>
                </a:cubicBezTo>
                <a:cubicBezTo>
                  <a:pt x="2141954" y="5516686"/>
                  <a:pt x="2111660" y="5460794"/>
                  <a:pt x="1971957" y="5462840"/>
                </a:cubicBezTo>
                <a:cubicBezTo>
                  <a:pt x="1832254" y="5464886"/>
                  <a:pt x="1559880" y="5454284"/>
                  <a:pt x="1451817" y="5462840"/>
                </a:cubicBezTo>
                <a:cubicBezTo>
                  <a:pt x="1343754" y="5471396"/>
                  <a:pt x="1004336" y="5422957"/>
                  <a:pt x="880236" y="5462840"/>
                </a:cubicBezTo>
                <a:cubicBezTo>
                  <a:pt x="756136" y="5502723"/>
                  <a:pt x="350353" y="5428481"/>
                  <a:pt x="0" y="5462840"/>
                </a:cubicBezTo>
                <a:lnTo>
                  <a:pt x="0" y="5462840"/>
                </a:lnTo>
                <a:cubicBezTo>
                  <a:pt x="-54168" y="5266738"/>
                  <a:pt x="256" y="5109696"/>
                  <a:pt x="0" y="4984843"/>
                </a:cubicBezTo>
                <a:cubicBezTo>
                  <a:pt x="-256" y="4859990"/>
                  <a:pt x="16532" y="4504625"/>
                  <a:pt x="0" y="4370276"/>
                </a:cubicBezTo>
                <a:cubicBezTo>
                  <a:pt x="-16532" y="4235927"/>
                  <a:pt x="48926" y="3977260"/>
                  <a:pt x="0" y="3801233"/>
                </a:cubicBezTo>
                <a:cubicBezTo>
                  <a:pt x="-48926" y="3625206"/>
                  <a:pt x="44286" y="3559159"/>
                  <a:pt x="0" y="3368760"/>
                </a:cubicBezTo>
                <a:cubicBezTo>
                  <a:pt x="-44286" y="3178361"/>
                  <a:pt x="3048" y="2942038"/>
                  <a:pt x="0" y="2708669"/>
                </a:cubicBezTo>
                <a:cubicBezTo>
                  <a:pt x="-3048" y="2475300"/>
                  <a:pt x="32025" y="2408063"/>
                  <a:pt x="0" y="2139626"/>
                </a:cubicBezTo>
                <a:cubicBezTo>
                  <a:pt x="-32025" y="1871189"/>
                  <a:pt x="56842" y="1844323"/>
                  <a:pt x="0" y="1616106"/>
                </a:cubicBezTo>
                <a:cubicBezTo>
                  <a:pt x="-56842" y="1387889"/>
                  <a:pt x="66919" y="1088685"/>
                  <a:pt x="0" y="910492"/>
                </a:cubicBezTo>
                <a:cubicBezTo>
                  <a:pt x="66279" y="348358"/>
                  <a:pt x="317667" y="97009"/>
                  <a:pt x="910492" y="0"/>
                </a:cubicBezTo>
                <a:close/>
              </a:path>
              <a:path w="6054727" h="5462840" stroke="0" extrusionOk="0">
                <a:moveTo>
                  <a:pt x="910492" y="0"/>
                </a:moveTo>
                <a:cubicBezTo>
                  <a:pt x="1084205" y="-36737"/>
                  <a:pt x="1442693" y="24865"/>
                  <a:pt x="1584958" y="0"/>
                </a:cubicBezTo>
                <a:cubicBezTo>
                  <a:pt x="1727223" y="-24865"/>
                  <a:pt x="1811667" y="30412"/>
                  <a:pt x="2002213" y="0"/>
                </a:cubicBezTo>
                <a:cubicBezTo>
                  <a:pt x="2192759" y="-30412"/>
                  <a:pt x="2364329" y="68075"/>
                  <a:pt x="2676679" y="0"/>
                </a:cubicBezTo>
                <a:cubicBezTo>
                  <a:pt x="2989029" y="-68075"/>
                  <a:pt x="3188105" y="11056"/>
                  <a:pt x="3351146" y="0"/>
                </a:cubicBezTo>
                <a:cubicBezTo>
                  <a:pt x="3514187" y="-11056"/>
                  <a:pt x="3657540" y="53477"/>
                  <a:pt x="3922727" y="0"/>
                </a:cubicBezTo>
                <a:cubicBezTo>
                  <a:pt x="4187914" y="-53477"/>
                  <a:pt x="4376237" y="21661"/>
                  <a:pt x="4545751" y="0"/>
                </a:cubicBezTo>
                <a:cubicBezTo>
                  <a:pt x="4715265" y="-21661"/>
                  <a:pt x="4857742" y="52240"/>
                  <a:pt x="5014448" y="0"/>
                </a:cubicBezTo>
                <a:cubicBezTo>
                  <a:pt x="5171154" y="-52240"/>
                  <a:pt x="5683862" y="86273"/>
                  <a:pt x="6054727" y="0"/>
                </a:cubicBezTo>
                <a:lnTo>
                  <a:pt x="6054727" y="0"/>
                </a:lnTo>
                <a:cubicBezTo>
                  <a:pt x="6087615" y="179379"/>
                  <a:pt x="6042434" y="326572"/>
                  <a:pt x="6054727" y="523520"/>
                </a:cubicBezTo>
                <a:cubicBezTo>
                  <a:pt x="6067020" y="720468"/>
                  <a:pt x="6032016" y="817202"/>
                  <a:pt x="6054727" y="955993"/>
                </a:cubicBezTo>
                <a:cubicBezTo>
                  <a:pt x="6077438" y="1094784"/>
                  <a:pt x="5996112" y="1257934"/>
                  <a:pt x="6054727" y="1525037"/>
                </a:cubicBezTo>
                <a:cubicBezTo>
                  <a:pt x="6113342" y="1792140"/>
                  <a:pt x="5998513" y="1814187"/>
                  <a:pt x="6054727" y="2048557"/>
                </a:cubicBezTo>
                <a:cubicBezTo>
                  <a:pt x="6110941" y="2282927"/>
                  <a:pt x="6017106" y="2414059"/>
                  <a:pt x="6054727" y="2617600"/>
                </a:cubicBezTo>
                <a:cubicBezTo>
                  <a:pt x="6092348" y="2821141"/>
                  <a:pt x="6043963" y="2937279"/>
                  <a:pt x="6054727" y="3232167"/>
                </a:cubicBezTo>
                <a:cubicBezTo>
                  <a:pt x="6065491" y="3527055"/>
                  <a:pt x="6033850" y="3554844"/>
                  <a:pt x="6054727" y="3846734"/>
                </a:cubicBezTo>
                <a:cubicBezTo>
                  <a:pt x="6075604" y="4138624"/>
                  <a:pt x="6038350" y="4318364"/>
                  <a:pt x="6054727" y="4552348"/>
                </a:cubicBezTo>
                <a:cubicBezTo>
                  <a:pt x="6005810" y="4924331"/>
                  <a:pt x="5656094" y="5439960"/>
                  <a:pt x="5144235" y="5462840"/>
                </a:cubicBezTo>
                <a:cubicBezTo>
                  <a:pt x="4983274" y="5523945"/>
                  <a:pt x="4656600" y="5436467"/>
                  <a:pt x="4521211" y="5462840"/>
                </a:cubicBezTo>
                <a:cubicBezTo>
                  <a:pt x="4385822" y="5489213"/>
                  <a:pt x="4262065" y="5426150"/>
                  <a:pt x="4052514" y="5462840"/>
                </a:cubicBezTo>
                <a:cubicBezTo>
                  <a:pt x="3842963" y="5499530"/>
                  <a:pt x="3839503" y="5422088"/>
                  <a:pt x="3635259" y="5462840"/>
                </a:cubicBezTo>
                <a:cubicBezTo>
                  <a:pt x="3431015" y="5503592"/>
                  <a:pt x="3226161" y="5420673"/>
                  <a:pt x="3063678" y="5462840"/>
                </a:cubicBezTo>
                <a:cubicBezTo>
                  <a:pt x="2901195" y="5505007"/>
                  <a:pt x="2607148" y="5439112"/>
                  <a:pt x="2492096" y="5462840"/>
                </a:cubicBezTo>
                <a:cubicBezTo>
                  <a:pt x="2377044" y="5486568"/>
                  <a:pt x="2075477" y="5459230"/>
                  <a:pt x="1817630" y="5462840"/>
                </a:cubicBezTo>
                <a:cubicBezTo>
                  <a:pt x="1559783" y="5466450"/>
                  <a:pt x="1448624" y="5429335"/>
                  <a:pt x="1194606" y="5462840"/>
                </a:cubicBezTo>
                <a:cubicBezTo>
                  <a:pt x="940588" y="5496345"/>
                  <a:pt x="762673" y="5433139"/>
                  <a:pt x="571582" y="5462840"/>
                </a:cubicBezTo>
                <a:cubicBezTo>
                  <a:pt x="380491" y="5492541"/>
                  <a:pt x="250643" y="5439075"/>
                  <a:pt x="0" y="5462840"/>
                </a:cubicBezTo>
                <a:lnTo>
                  <a:pt x="0" y="5462840"/>
                </a:lnTo>
                <a:cubicBezTo>
                  <a:pt x="-21489" y="5288829"/>
                  <a:pt x="18966" y="5233492"/>
                  <a:pt x="0" y="5030367"/>
                </a:cubicBezTo>
                <a:cubicBezTo>
                  <a:pt x="-18966" y="4827242"/>
                  <a:pt x="40218" y="4695219"/>
                  <a:pt x="0" y="4415800"/>
                </a:cubicBezTo>
                <a:cubicBezTo>
                  <a:pt x="-40218" y="4136381"/>
                  <a:pt x="10550" y="4159866"/>
                  <a:pt x="0" y="3983327"/>
                </a:cubicBezTo>
                <a:cubicBezTo>
                  <a:pt x="-10550" y="3806788"/>
                  <a:pt x="3366" y="3729724"/>
                  <a:pt x="0" y="3550854"/>
                </a:cubicBezTo>
                <a:cubicBezTo>
                  <a:pt x="-3366" y="3371984"/>
                  <a:pt x="25156" y="3296043"/>
                  <a:pt x="0" y="3072857"/>
                </a:cubicBezTo>
                <a:cubicBezTo>
                  <a:pt x="-25156" y="2849671"/>
                  <a:pt x="45555" y="2716027"/>
                  <a:pt x="0" y="2503814"/>
                </a:cubicBezTo>
                <a:cubicBezTo>
                  <a:pt x="-45555" y="2291601"/>
                  <a:pt x="39776" y="2177486"/>
                  <a:pt x="0" y="1980294"/>
                </a:cubicBezTo>
                <a:cubicBezTo>
                  <a:pt x="-39776" y="1783102"/>
                  <a:pt x="106632" y="1436079"/>
                  <a:pt x="0" y="910492"/>
                </a:cubicBezTo>
                <a:cubicBezTo>
                  <a:pt x="65469" y="409182"/>
                  <a:pt x="350414" y="38986"/>
                  <a:pt x="91049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مؤشر إنتاج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الأول نعرف يعني إيه استغلال القدرة؟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استغلال القدرة تعني مدى إمكانية الدولة في استغلال مواردها الإنتاجية..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أما معدل استغلال القدرة..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فهي النسبة بين حجم الإنتاج الفعلي "الحقيقي" وحجم الإنتاج الكلي الذي يمكن الوصول إليه في حالة استغلال الدولة لكامل مواردها الإنتاجية .. يعنى معدل كفائة..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زي ما تاقول عندي موظف ممكن يصنع 100 قطعة باليوم, ولكنه اليوم كان متكاسل وصنع 80 فقط. فكفائته اليوم 80% فقط.</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يصدربصورة شهرية ولكنه يصدر بعد نهاية الشهر بحوالي خمسة عشر يوما.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يصدره المجلس الاحتياطي الفيدرالي.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832897478"/>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Improving Operational Efficiency – 5 techniques/tips | Vetter Blog">
            <a:extLst>
              <a:ext uri="{FF2B5EF4-FFF2-40B4-BE49-F238E27FC236}">
                <a16:creationId xmlns:a16="http://schemas.microsoft.com/office/drawing/2014/main" id="{C0DBFCE6-D1AE-F9BF-8B47-DAF4523273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098" y="2206625"/>
            <a:ext cx="2444750" cy="2444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630978" y="87440"/>
            <a:ext cx="4597863" cy="90316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DZ" dirty="0"/>
              <a:t>المؤشر الصناعي لمعهد إدارة الموارد الأمريكي</a:t>
            </a:r>
            <a:endParaRPr lang="en-US" dirty="0"/>
          </a:p>
          <a:p>
            <a:pPr algn="ctr" rtl="1"/>
            <a:r>
              <a:rPr lang="en-US" dirty="0"/>
              <a:t>ISM Manufacturing Index</a:t>
            </a:r>
            <a:r>
              <a:rPr lang="ar-DZ" dirty="0"/>
              <a:t> </a:t>
            </a:r>
            <a:endParaRPr lang="en-US" dirty="0"/>
          </a:p>
        </p:txBody>
      </p:sp>
      <p:sp>
        <p:nvSpPr>
          <p:cNvPr id="6" name="Explosion: 8 Points 5">
            <a:extLst>
              <a:ext uri="{FF2B5EF4-FFF2-40B4-BE49-F238E27FC236}">
                <a16:creationId xmlns:a16="http://schemas.microsoft.com/office/drawing/2014/main" id="{B40A36E8-6D24-6829-722E-1BCB31F2E8ED}"/>
              </a:ext>
            </a:extLst>
          </p:cNvPr>
          <p:cNvSpPr/>
          <p:nvPr/>
        </p:nvSpPr>
        <p:spPr>
          <a:xfrm>
            <a:off x="6967583" y="239868"/>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62953" y="5877115"/>
            <a:ext cx="1142245" cy="669925"/>
          </a:xfrm>
        </p:spPr>
        <p:txBody>
          <a:bodyPr/>
          <a:lstStyle/>
          <a:p>
            <a:r>
              <a:rPr lang="ar-EG" sz="6000" dirty="0">
                <a:solidFill>
                  <a:schemeClr val="tx1"/>
                </a:solidFill>
              </a:rPr>
              <a:t>28</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981796" y="1084200"/>
            <a:ext cx="6243611" cy="5462840"/>
          </a:xfrm>
          <a:custGeom>
            <a:avLst/>
            <a:gdLst>
              <a:gd name="connsiteX0" fmla="*/ 910492 w 6243611"/>
              <a:gd name="connsiteY0" fmla="*/ 0 h 5462840"/>
              <a:gd name="connsiteX1" fmla="*/ 1556392 w 6243611"/>
              <a:gd name="connsiteY1" fmla="*/ 0 h 5462840"/>
              <a:gd name="connsiteX2" fmla="*/ 2255623 w 6243611"/>
              <a:gd name="connsiteY2" fmla="*/ 0 h 5462840"/>
              <a:gd name="connsiteX3" fmla="*/ 2954854 w 6243611"/>
              <a:gd name="connsiteY3" fmla="*/ 0 h 5462840"/>
              <a:gd name="connsiteX4" fmla="*/ 3440761 w 6243611"/>
              <a:gd name="connsiteY4" fmla="*/ 0 h 5462840"/>
              <a:gd name="connsiteX5" fmla="*/ 4139992 w 6243611"/>
              <a:gd name="connsiteY5" fmla="*/ 0 h 5462840"/>
              <a:gd name="connsiteX6" fmla="*/ 4679229 w 6243611"/>
              <a:gd name="connsiteY6" fmla="*/ 0 h 5462840"/>
              <a:gd name="connsiteX7" fmla="*/ 5378461 w 6243611"/>
              <a:gd name="connsiteY7" fmla="*/ 0 h 5462840"/>
              <a:gd name="connsiteX8" fmla="*/ 6243611 w 6243611"/>
              <a:gd name="connsiteY8" fmla="*/ 0 h 5462840"/>
              <a:gd name="connsiteX9" fmla="*/ 6243611 w 6243611"/>
              <a:gd name="connsiteY9" fmla="*/ 0 h 5462840"/>
              <a:gd name="connsiteX10" fmla="*/ 6243611 w 6243611"/>
              <a:gd name="connsiteY10" fmla="*/ 569044 h 5462840"/>
              <a:gd name="connsiteX11" fmla="*/ 6243611 w 6243611"/>
              <a:gd name="connsiteY11" fmla="*/ 1092564 h 5462840"/>
              <a:gd name="connsiteX12" fmla="*/ 6243611 w 6243611"/>
              <a:gd name="connsiteY12" fmla="*/ 1525037 h 5462840"/>
              <a:gd name="connsiteX13" fmla="*/ 6243611 w 6243611"/>
              <a:gd name="connsiteY13" fmla="*/ 1957510 h 5462840"/>
              <a:gd name="connsiteX14" fmla="*/ 6243611 w 6243611"/>
              <a:gd name="connsiteY14" fmla="*/ 2526553 h 5462840"/>
              <a:gd name="connsiteX15" fmla="*/ 6243611 w 6243611"/>
              <a:gd name="connsiteY15" fmla="*/ 3004550 h 5462840"/>
              <a:gd name="connsiteX16" fmla="*/ 6243611 w 6243611"/>
              <a:gd name="connsiteY16" fmla="*/ 3619117 h 5462840"/>
              <a:gd name="connsiteX17" fmla="*/ 6243611 w 6243611"/>
              <a:gd name="connsiteY17" fmla="*/ 4552348 h 5462840"/>
              <a:gd name="connsiteX18" fmla="*/ 5333119 w 6243611"/>
              <a:gd name="connsiteY18" fmla="*/ 5462840 h 5462840"/>
              <a:gd name="connsiteX19" fmla="*/ 4847213 w 6243611"/>
              <a:gd name="connsiteY19" fmla="*/ 5462840 h 5462840"/>
              <a:gd name="connsiteX20" fmla="*/ 4201313 w 6243611"/>
              <a:gd name="connsiteY20" fmla="*/ 5462840 h 5462840"/>
              <a:gd name="connsiteX21" fmla="*/ 3715406 w 6243611"/>
              <a:gd name="connsiteY21" fmla="*/ 5462840 h 5462840"/>
              <a:gd name="connsiteX22" fmla="*/ 3176169 w 6243611"/>
              <a:gd name="connsiteY22" fmla="*/ 5462840 h 5462840"/>
              <a:gd name="connsiteX23" fmla="*/ 2476937 w 6243611"/>
              <a:gd name="connsiteY23" fmla="*/ 5462840 h 5462840"/>
              <a:gd name="connsiteX24" fmla="*/ 2044362 w 6243611"/>
              <a:gd name="connsiteY24" fmla="*/ 5462840 h 5462840"/>
              <a:gd name="connsiteX25" fmla="*/ 1505125 w 6243611"/>
              <a:gd name="connsiteY25" fmla="*/ 5462840 h 5462840"/>
              <a:gd name="connsiteX26" fmla="*/ 912556 w 6243611"/>
              <a:gd name="connsiteY26" fmla="*/ 5462840 h 5462840"/>
              <a:gd name="connsiteX27" fmla="*/ 0 w 6243611"/>
              <a:gd name="connsiteY27" fmla="*/ 5462840 h 5462840"/>
              <a:gd name="connsiteX28" fmla="*/ 0 w 6243611"/>
              <a:gd name="connsiteY28" fmla="*/ 5462840 h 5462840"/>
              <a:gd name="connsiteX29" fmla="*/ 0 w 6243611"/>
              <a:gd name="connsiteY29" fmla="*/ 4984843 h 5462840"/>
              <a:gd name="connsiteX30" fmla="*/ 0 w 6243611"/>
              <a:gd name="connsiteY30" fmla="*/ 4370276 h 5462840"/>
              <a:gd name="connsiteX31" fmla="*/ 0 w 6243611"/>
              <a:gd name="connsiteY31" fmla="*/ 3801233 h 5462840"/>
              <a:gd name="connsiteX32" fmla="*/ 0 w 6243611"/>
              <a:gd name="connsiteY32" fmla="*/ 3368760 h 5462840"/>
              <a:gd name="connsiteX33" fmla="*/ 0 w 6243611"/>
              <a:gd name="connsiteY33" fmla="*/ 2708669 h 5462840"/>
              <a:gd name="connsiteX34" fmla="*/ 0 w 6243611"/>
              <a:gd name="connsiteY34" fmla="*/ 2139626 h 5462840"/>
              <a:gd name="connsiteX35" fmla="*/ 0 w 6243611"/>
              <a:gd name="connsiteY35" fmla="*/ 1616106 h 5462840"/>
              <a:gd name="connsiteX36" fmla="*/ 0 w 6243611"/>
              <a:gd name="connsiteY36" fmla="*/ 910492 h 5462840"/>
              <a:gd name="connsiteX37" fmla="*/ 910492 w 6243611"/>
              <a:gd name="connsiteY37" fmla="*/ 0 h 54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43611" h="5462840" fill="none" extrusionOk="0">
                <a:moveTo>
                  <a:pt x="910492" y="0"/>
                </a:moveTo>
                <a:cubicBezTo>
                  <a:pt x="1141860" y="-37717"/>
                  <a:pt x="1390261" y="50404"/>
                  <a:pt x="1556392" y="0"/>
                </a:cubicBezTo>
                <a:cubicBezTo>
                  <a:pt x="1722523" y="-50404"/>
                  <a:pt x="1988542" y="44619"/>
                  <a:pt x="2255623" y="0"/>
                </a:cubicBezTo>
                <a:cubicBezTo>
                  <a:pt x="2522704" y="-44619"/>
                  <a:pt x="2770158" y="24346"/>
                  <a:pt x="2954854" y="0"/>
                </a:cubicBezTo>
                <a:cubicBezTo>
                  <a:pt x="3139550" y="-24346"/>
                  <a:pt x="3245211" y="38095"/>
                  <a:pt x="3440761" y="0"/>
                </a:cubicBezTo>
                <a:cubicBezTo>
                  <a:pt x="3636311" y="-38095"/>
                  <a:pt x="3953155" y="66439"/>
                  <a:pt x="4139992" y="0"/>
                </a:cubicBezTo>
                <a:cubicBezTo>
                  <a:pt x="4326829" y="-66439"/>
                  <a:pt x="4569107" y="5935"/>
                  <a:pt x="4679229" y="0"/>
                </a:cubicBezTo>
                <a:cubicBezTo>
                  <a:pt x="4789351" y="-5935"/>
                  <a:pt x="5043675" y="1846"/>
                  <a:pt x="5378461" y="0"/>
                </a:cubicBezTo>
                <a:cubicBezTo>
                  <a:pt x="5713247" y="-1846"/>
                  <a:pt x="6057731" y="37466"/>
                  <a:pt x="6243611" y="0"/>
                </a:cubicBezTo>
                <a:lnTo>
                  <a:pt x="6243611" y="0"/>
                </a:lnTo>
                <a:cubicBezTo>
                  <a:pt x="6272555" y="206337"/>
                  <a:pt x="6195081" y="287068"/>
                  <a:pt x="6243611" y="569044"/>
                </a:cubicBezTo>
                <a:cubicBezTo>
                  <a:pt x="6292141" y="851020"/>
                  <a:pt x="6199080" y="942363"/>
                  <a:pt x="6243611" y="1092564"/>
                </a:cubicBezTo>
                <a:cubicBezTo>
                  <a:pt x="6288142" y="1242765"/>
                  <a:pt x="6236351" y="1431101"/>
                  <a:pt x="6243611" y="1525037"/>
                </a:cubicBezTo>
                <a:cubicBezTo>
                  <a:pt x="6250871" y="1618973"/>
                  <a:pt x="6198222" y="1856785"/>
                  <a:pt x="6243611" y="1957510"/>
                </a:cubicBezTo>
                <a:cubicBezTo>
                  <a:pt x="6289000" y="2058235"/>
                  <a:pt x="6234358" y="2367929"/>
                  <a:pt x="6243611" y="2526553"/>
                </a:cubicBezTo>
                <a:cubicBezTo>
                  <a:pt x="6252864" y="2685177"/>
                  <a:pt x="6221667" y="2795306"/>
                  <a:pt x="6243611" y="3004550"/>
                </a:cubicBezTo>
                <a:cubicBezTo>
                  <a:pt x="6265555" y="3213794"/>
                  <a:pt x="6235098" y="3322980"/>
                  <a:pt x="6243611" y="3619117"/>
                </a:cubicBezTo>
                <a:cubicBezTo>
                  <a:pt x="6252124" y="3915254"/>
                  <a:pt x="6187401" y="4097007"/>
                  <a:pt x="6243611" y="4552348"/>
                </a:cubicBezTo>
                <a:cubicBezTo>
                  <a:pt x="6251555" y="5029370"/>
                  <a:pt x="5828995" y="5528246"/>
                  <a:pt x="5333119" y="5462840"/>
                </a:cubicBezTo>
                <a:cubicBezTo>
                  <a:pt x="5120702" y="5472828"/>
                  <a:pt x="5086096" y="5424539"/>
                  <a:pt x="4847213" y="5462840"/>
                </a:cubicBezTo>
                <a:cubicBezTo>
                  <a:pt x="4608330" y="5501141"/>
                  <a:pt x="4518051" y="5448738"/>
                  <a:pt x="4201313" y="5462840"/>
                </a:cubicBezTo>
                <a:cubicBezTo>
                  <a:pt x="3884575" y="5476942"/>
                  <a:pt x="3952086" y="5431528"/>
                  <a:pt x="3715406" y="5462840"/>
                </a:cubicBezTo>
                <a:cubicBezTo>
                  <a:pt x="3478726" y="5494152"/>
                  <a:pt x="3315660" y="5427872"/>
                  <a:pt x="3176169" y="5462840"/>
                </a:cubicBezTo>
                <a:cubicBezTo>
                  <a:pt x="3036678" y="5497808"/>
                  <a:pt x="2633792" y="5390084"/>
                  <a:pt x="2476937" y="5462840"/>
                </a:cubicBezTo>
                <a:cubicBezTo>
                  <a:pt x="2320082" y="5535596"/>
                  <a:pt x="2228215" y="5433879"/>
                  <a:pt x="2044362" y="5462840"/>
                </a:cubicBezTo>
                <a:cubicBezTo>
                  <a:pt x="1860510" y="5491801"/>
                  <a:pt x="1636408" y="5425789"/>
                  <a:pt x="1505125" y="5462840"/>
                </a:cubicBezTo>
                <a:cubicBezTo>
                  <a:pt x="1373842" y="5499891"/>
                  <a:pt x="1142108" y="5405960"/>
                  <a:pt x="912556" y="5462840"/>
                </a:cubicBezTo>
                <a:cubicBezTo>
                  <a:pt x="683004" y="5519720"/>
                  <a:pt x="325669" y="5461271"/>
                  <a:pt x="0" y="5462840"/>
                </a:cubicBezTo>
                <a:lnTo>
                  <a:pt x="0" y="5462840"/>
                </a:lnTo>
                <a:cubicBezTo>
                  <a:pt x="-54168" y="5266738"/>
                  <a:pt x="256" y="5109696"/>
                  <a:pt x="0" y="4984843"/>
                </a:cubicBezTo>
                <a:cubicBezTo>
                  <a:pt x="-256" y="4859990"/>
                  <a:pt x="16532" y="4504625"/>
                  <a:pt x="0" y="4370276"/>
                </a:cubicBezTo>
                <a:cubicBezTo>
                  <a:pt x="-16532" y="4235927"/>
                  <a:pt x="48926" y="3977260"/>
                  <a:pt x="0" y="3801233"/>
                </a:cubicBezTo>
                <a:cubicBezTo>
                  <a:pt x="-48926" y="3625206"/>
                  <a:pt x="44286" y="3559159"/>
                  <a:pt x="0" y="3368760"/>
                </a:cubicBezTo>
                <a:cubicBezTo>
                  <a:pt x="-44286" y="3178361"/>
                  <a:pt x="3048" y="2942038"/>
                  <a:pt x="0" y="2708669"/>
                </a:cubicBezTo>
                <a:cubicBezTo>
                  <a:pt x="-3048" y="2475300"/>
                  <a:pt x="32025" y="2408063"/>
                  <a:pt x="0" y="2139626"/>
                </a:cubicBezTo>
                <a:cubicBezTo>
                  <a:pt x="-32025" y="1871189"/>
                  <a:pt x="56842" y="1844323"/>
                  <a:pt x="0" y="1616106"/>
                </a:cubicBezTo>
                <a:cubicBezTo>
                  <a:pt x="-56842" y="1387889"/>
                  <a:pt x="66919" y="1088685"/>
                  <a:pt x="0" y="910492"/>
                </a:cubicBezTo>
                <a:cubicBezTo>
                  <a:pt x="66279" y="348358"/>
                  <a:pt x="317667" y="97009"/>
                  <a:pt x="910492" y="0"/>
                </a:cubicBezTo>
                <a:close/>
              </a:path>
              <a:path w="6243611" h="5462840" stroke="0" extrusionOk="0">
                <a:moveTo>
                  <a:pt x="910492" y="0"/>
                </a:moveTo>
                <a:cubicBezTo>
                  <a:pt x="1163772" y="-56594"/>
                  <a:pt x="1347891" y="10067"/>
                  <a:pt x="1609723" y="0"/>
                </a:cubicBezTo>
                <a:cubicBezTo>
                  <a:pt x="1871555" y="-10067"/>
                  <a:pt x="1865254" y="23286"/>
                  <a:pt x="2042298" y="0"/>
                </a:cubicBezTo>
                <a:cubicBezTo>
                  <a:pt x="2219343" y="-23286"/>
                  <a:pt x="2572725" y="13723"/>
                  <a:pt x="2741530" y="0"/>
                </a:cubicBezTo>
                <a:cubicBezTo>
                  <a:pt x="2910335" y="-13723"/>
                  <a:pt x="3143961" y="46497"/>
                  <a:pt x="3440761" y="0"/>
                </a:cubicBezTo>
                <a:cubicBezTo>
                  <a:pt x="3737561" y="-46497"/>
                  <a:pt x="3773121" y="52817"/>
                  <a:pt x="4033329" y="0"/>
                </a:cubicBezTo>
                <a:cubicBezTo>
                  <a:pt x="4293537" y="-52817"/>
                  <a:pt x="4485435" y="27373"/>
                  <a:pt x="4679229" y="0"/>
                </a:cubicBezTo>
                <a:cubicBezTo>
                  <a:pt x="4873023" y="-27373"/>
                  <a:pt x="4990513" y="3531"/>
                  <a:pt x="5165136" y="0"/>
                </a:cubicBezTo>
                <a:cubicBezTo>
                  <a:pt x="5339759" y="-3531"/>
                  <a:pt x="5851777" y="41507"/>
                  <a:pt x="6243611" y="0"/>
                </a:cubicBezTo>
                <a:lnTo>
                  <a:pt x="6243611" y="0"/>
                </a:lnTo>
                <a:cubicBezTo>
                  <a:pt x="6276499" y="179379"/>
                  <a:pt x="6231318" y="326572"/>
                  <a:pt x="6243611" y="523520"/>
                </a:cubicBezTo>
                <a:cubicBezTo>
                  <a:pt x="6255904" y="720468"/>
                  <a:pt x="6220900" y="817202"/>
                  <a:pt x="6243611" y="955993"/>
                </a:cubicBezTo>
                <a:cubicBezTo>
                  <a:pt x="6266322" y="1094784"/>
                  <a:pt x="6184996" y="1257934"/>
                  <a:pt x="6243611" y="1525037"/>
                </a:cubicBezTo>
                <a:cubicBezTo>
                  <a:pt x="6302226" y="1792140"/>
                  <a:pt x="6187397" y="1814187"/>
                  <a:pt x="6243611" y="2048557"/>
                </a:cubicBezTo>
                <a:cubicBezTo>
                  <a:pt x="6299825" y="2282927"/>
                  <a:pt x="6205990" y="2414059"/>
                  <a:pt x="6243611" y="2617600"/>
                </a:cubicBezTo>
                <a:cubicBezTo>
                  <a:pt x="6281232" y="2821141"/>
                  <a:pt x="6232847" y="2937279"/>
                  <a:pt x="6243611" y="3232167"/>
                </a:cubicBezTo>
                <a:cubicBezTo>
                  <a:pt x="6254375" y="3527055"/>
                  <a:pt x="6222734" y="3554844"/>
                  <a:pt x="6243611" y="3846734"/>
                </a:cubicBezTo>
                <a:cubicBezTo>
                  <a:pt x="6264488" y="4138624"/>
                  <a:pt x="6227234" y="4318364"/>
                  <a:pt x="6243611" y="4552348"/>
                </a:cubicBezTo>
                <a:cubicBezTo>
                  <a:pt x="6194694" y="4924331"/>
                  <a:pt x="5844978" y="5439960"/>
                  <a:pt x="5333119" y="5462840"/>
                </a:cubicBezTo>
                <a:cubicBezTo>
                  <a:pt x="5063493" y="5462914"/>
                  <a:pt x="4827320" y="5419241"/>
                  <a:pt x="4687219" y="5462840"/>
                </a:cubicBezTo>
                <a:cubicBezTo>
                  <a:pt x="4547118" y="5506439"/>
                  <a:pt x="4395042" y="5432173"/>
                  <a:pt x="4201313" y="5462840"/>
                </a:cubicBezTo>
                <a:cubicBezTo>
                  <a:pt x="4007584" y="5493507"/>
                  <a:pt x="3904327" y="5462625"/>
                  <a:pt x="3768737" y="5462840"/>
                </a:cubicBezTo>
                <a:cubicBezTo>
                  <a:pt x="3633147" y="5463055"/>
                  <a:pt x="3435163" y="5452311"/>
                  <a:pt x="3176169" y="5462840"/>
                </a:cubicBezTo>
                <a:cubicBezTo>
                  <a:pt x="2917175" y="5473369"/>
                  <a:pt x="2843271" y="5415771"/>
                  <a:pt x="2583600" y="5462840"/>
                </a:cubicBezTo>
                <a:cubicBezTo>
                  <a:pt x="2323929" y="5509909"/>
                  <a:pt x="2131671" y="5426395"/>
                  <a:pt x="1884369" y="5462840"/>
                </a:cubicBezTo>
                <a:cubicBezTo>
                  <a:pt x="1637067" y="5499285"/>
                  <a:pt x="1517296" y="5402646"/>
                  <a:pt x="1238469" y="5462840"/>
                </a:cubicBezTo>
                <a:cubicBezTo>
                  <a:pt x="959642" y="5523034"/>
                  <a:pt x="760424" y="5438479"/>
                  <a:pt x="592569" y="5462840"/>
                </a:cubicBezTo>
                <a:cubicBezTo>
                  <a:pt x="424714" y="5487201"/>
                  <a:pt x="158600" y="5461504"/>
                  <a:pt x="0" y="5462840"/>
                </a:cubicBezTo>
                <a:lnTo>
                  <a:pt x="0" y="5462840"/>
                </a:lnTo>
                <a:cubicBezTo>
                  <a:pt x="-21489" y="5288829"/>
                  <a:pt x="18966" y="5233492"/>
                  <a:pt x="0" y="5030367"/>
                </a:cubicBezTo>
                <a:cubicBezTo>
                  <a:pt x="-18966" y="4827242"/>
                  <a:pt x="40218" y="4695219"/>
                  <a:pt x="0" y="4415800"/>
                </a:cubicBezTo>
                <a:cubicBezTo>
                  <a:pt x="-40218" y="4136381"/>
                  <a:pt x="10550" y="4159866"/>
                  <a:pt x="0" y="3983327"/>
                </a:cubicBezTo>
                <a:cubicBezTo>
                  <a:pt x="-10550" y="3806788"/>
                  <a:pt x="3366" y="3729724"/>
                  <a:pt x="0" y="3550854"/>
                </a:cubicBezTo>
                <a:cubicBezTo>
                  <a:pt x="-3366" y="3371984"/>
                  <a:pt x="25156" y="3296043"/>
                  <a:pt x="0" y="3072857"/>
                </a:cubicBezTo>
                <a:cubicBezTo>
                  <a:pt x="-25156" y="2849671"/>
                  <a:pt x="45555" y="2716027"/>
                  <a:pt x="0" y="2503814"/>
                </a:cubicBezTo>
                <a:cubicBezTo>
                  <a:pt x="-45555" y="2291601"/>
                  <a:pt x="39776" y="2177486"/>
                  <a:pt x="0" y="1980294"/>
                </a:cubicBezTo>
                <a:cubicBezTo>
                  <a:pt x="-39776" y="1783102"/>
                  <a:pt x="106632" y="1436079"/>
                  <a:pt x="0" y="910492"/>
                </a:cubicBezTo>
                <a:cubicBezTo>
                  <a:pt x="65469" y="409182"/>
                  <a:pt x="350414" y="38986"/>
                  <a:pt x="91049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 مؤشر إنتاج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عبارة عن استطلاع يجريه معهد إدارة الموارد على أربع مئة  عضو..</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من مديري مشتريات ما يزيد عن عشرين مؤسسة صناعية مختلفة..</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ويقوم الاستطلاع ببحث أداء تلك المؤسسات..</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عن طريق متابعة بيانات ونتائج مجموعة من التقارير الفرعية والتي يتحدد على أساسها مدى تراجع أو تحسن أداء تلك المؤسسات،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ومن أهمها: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الطلبيات الجديدة للمصانع. </a:t>
            </a: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a:t>
            </a: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اجمالي الناتج الصناعي. </a:t>
            </a: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a:t>
            </a: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أداء الموردين</a:t>
            </a:r>
            <a:r>
              <a:rPr lang="en-US" sz="1600" dirty="0">
                <a:solidFill>
                  <a:srgbClr val="00B050"/>
                </a:solidFill>
                <a:latin typeface="Calibri" panose="020F0502020204030204" pitchFamily="34" charset="0"/>
                <a:ea typeface="SimSun" panose="02010600030101010101" pitchFamily="2" charset="-122"/>
                <a:cs typeface="Arial" panose="020B0604020202020204" pitchFamily="34" charset="0"/>
              </a:rPr>
              <a:t> </a:t>
            </a:r>
            <a:r>
              <a:rPr lang="ar-EG" sz="1600" dirty="0">
                <a:solidFill>
                  <a:srgbClr val="00B050"/>
                </a:solidFill>
                <a:latin typeface="Calibri" panose="020F0502020204030204" pitchFamily="34" charset="0"/>
                <a:ea typeface="SimSun" panose="02010600030101010101" pitchFamily="2" charset="-122"/>
                <a:cs typeface="Arial" panose="020B0604020202020204" pitchFamily="34" charset="0"/>
              </a:rPr>
              <a:t>,</a:t>
            </a: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حجم المخزونات. العمالة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ويصدر في أول يوم عمل من كل شهر .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معهد إدارة الموارد </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173665923"/>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The 10 Top Things I Learned As A Sales Manager">
            <a:extLst>
              <a:ext uri="{FF2B5EF4-FFF2-40B4-BE49-F238E27FC236}">
                <a16:creationId xmlns:a16="http://schemas.microsoft.com/office/drawing/2014/main" id="{579D206D-5EB6-75A8-6430-2E2CF29D5D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028" y="2276475"/>
            <a:ext cx="2815130" cy="18715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455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612572" y="128614"/>
            <a:ext cx="5722152"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3200" dirty="0">
                <a:ln w="0"/>
                <a:solidFill>
                  <a:schemeClr val="accent1"/>
                </a:solidFill>
                <a:effectLst>
                  <a:outerShdw blurRad="38100" dist="25400" dir="5400000" algn="ctr" rotWithShape="0">
                    <a:srgbClr val="6E747A">
                      <a:alpha val="43000"/>
                    </a:srgbClr>
                  </a:outerShdw>
                </a:effectLst>
              </a:rPr>
              <a:t>مؤشرات اقتصادية</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2</a:t>
            </a:r>
            <a:endParaRPr lang="en-US" sz="8000" dirty="0">
              <a:solidFill>
                <a:schemeClr val="tx1"/>
              </a:solidFill>
            </a:endParaRPr>
          </a:p>
        </p:txBody>
      </p:sp>
      <p:graphicFrame>
        <p:nvGraphicFramePr>
          <p:cNvPr id="9" name="Diagram 8">
            <a:extLst>
              <a:ext uri="{FF2B5EF4-FFF2-40B4-BE49-F238E27FC236}">
                <a16:creationId xmlns:a16="http://schemas.microsoft.com/office/drawing/2014/main" id="{85581194-F98D-C6DB-A1B8-516D9B949CF6}"/>
              </a:ext>
            </a:extLst>
          </p:cNvPr>
          <p:cNvGraphicFramePr/>
          <p:nvPr>
            <p:extLst>
              <p:ext uri="{D42A27DB-BD31-4B8C-83A1-F6EECF244321}">
                <p14:modId xmlns:p14="http://schemas.microsoft.com/office/powerpoint/2010/main" val="2520707305"/>
              </p:ext>
            </p:extLst>
          </p:nvPr>
        </p:nvGraphicFramePr>
        <p:xfrm>
          <a:off x="941107" y="91580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Connector: Curved 9">
            <a:extLst>
              <a:ext uri="{FF2B5EF4-FFF2-40B4-BE49-F238E27FC236}">
                <a16:creationId xmlns:a16="http://schemas.microsoft.com/office/drawing/2014/main" id="{4FA239EA-9F0F-BA89-80F0-C336DE2059DF}"/>
              </a:ext>
            </a:extLst>
          </p:cNvPr>
          <p:cNvCxnSpPr>
            <a:cxnSpLocks/>
          </p:cNvCxnSpPr>
          <p:nvPr/>
        </p:nvCxnSpPr>
        <p:spPr>
          <a:xfrm flipV="1">
            <a:off x="8038232" y="2256905"/>
            <a:ext cx="1162483" cy="768928"/>
          </a:xfrm>
          <a:prstGeom prst="curvedConnector3">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3" name="Connector: Curved 12">
            <a:extLst>
              <a:ext uri="{FF2B5EF4-FFF2-40B4-BE49-F238E27FC236}">
                <a16:creationId xmlns:a16="http://schemas.microsoft.com/office/drawing/2014/main" id="{B4618198-5E78-0760-E174-EC6517AC3067}"/>
              </a:ext>
            </a:extLst>
          </p:cNvPr>
          <p:cNvCxnSpPr>
            <a:cxnSpLocks/>
          </p:cNvCxnSpPr>
          <p:nvPr/>
        </p:nvCxnSpPr>
        <p:spPr>
          <a:xfrm>
            <a:off x="8334724" y="3974851"/>
            <a:ext cx="1115466" cy="342207"/>
          </a:xfrm>
          <a:prstGeom prst="curvedConnector3">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6" name="Rectangle: Diagonal Corners Rounded 15">
            <a:extLst>
              <a:ext uri="{FF2B5EF4-FFF2-40B4-BE49-F238E27FC236}">
                <a16:creationId xmlns:a16="http://schemas.microsoft.com/office/drawing/2014/main" id="{FF8289DB-6C15-7703-418A-3BFB4EE09D9E}"/>
              </a:ext>
            </a:extLst>
          </p:cNvPr>
          <p:cNvSpPr/>
          <p:nvPr/>
        </p:nvSpPr>
        <p:spPr>
          <a:xfrm>
            <a:off x="9299767" y="1918801"/>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SA" sz="1800" b="1" dirty="0">
                <a:solidFill>
                  <a:srgbClr val="FF0000"/>
                </a:solidFill>
                <a:effectLst/>
                <a:latin typeface="Arial,Bold"/>
                <a:ea typeface="Calibri" panose="020F0502020204030204" pitchFamily="34" charset="0"/>
                <a:cs typeface="Arial,Bold"/>
              </a:rPr>
              <a:t>مؤشر أسعار المُنتِج </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EC7E2E5-0506-622A-75F5-0FA9B505766A}"/>
              </a:ext>
            </a:extLst>
          </p:cNvPr>
          <p:cNvSpPr/>
          <p:nvPr/>
        </p:nvSpPr>
        <p:spPr>
          <a:xfrm>
            <a:off x="9512536" y="3963404"/>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SA" sz="1800" b="1" dirty="0">
                <a:solidFill>
                  <a:srgbClr val="FF0000"/>
                </a:solidFill>
                <a:effectLst/>
                <a:latin typeface="Arial,Bold"/>
                <a:ea typeface="Calibri" panose="020F0502020204030204" pitchFamily="34" charset="0"/>
                <a:cs typeface="Arial,Bold"/>
              </a:rPr>
              <a:t>مؤشر أسعار المستهلك </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2" name="Connector: Curved 21">
            <a:extLst>
              <a:ext uri="{FF2B5EF4-FFF2-40B4-BE49-F238E27FC236}">
                <a16:creationId xmlns:a16="http://schemas.microsoft.com/office/drawing/2014/main" id="{922861C3-1A0B-125E-941E-0B965E3460E3}"/>
              </a:ext>
            </a:extLst>
          </p:cNvPr>
          <p:cNvCxnSpPr>
            <a:cxnSpLocks/>
          </p:cNvCxnSpPr>
          <p:nvPr/>
        </p:nvCxnSpPr>
        <p:spPr>
          <a:xfrm rot="10800000">
            <a:off x="2697480" y="1400695"/>
            <a:ext cx="735680" cy="518106"/>
          </a:xfrm>
          <a:prstGeom prst="curvedConnector3">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sp>
        <p:nvSpPr>
          <p:cNvPr id="25" name="Rectangle: Diagonal Corners Rounded 24">
            <a:extLst>
              <a:ext uri="{FF2B5EF4-FFF2-40B4-BE49-F238E27FC236}">
                <a16:creationId xmlns:a16="http://schemas.microsoft.com/office/drawing/2014/main" id="{53867FF9-5A5D-D21B-820B-29455B1076F6}"/>
              </a:ext>
            </a:extLst>
          </p:cNvPr>
          <p:cNvSpPr/>
          <p:nvPr/>
        </p:nvSpPr>
        <p:spPr>
          <a:xfrm>
            <a:off x="358191" y="1048736"/>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EG" b="1" dirty="0">
                <a:solidFill>
                  <a:srgbClr val="00B050"/>
                </a:solidFill>
                <a:latin typeface="Arial,Bold"/>
                <a:ea typeface="Calibri" panose="020F0502020204030204" pitchFamily="34" charset="0"/>
                <a:cs typeface="Arial" panose="020B0604020202020204" pitchFamily="34" charset="0"/>
              </a:rPr>
              <a:t>مشتريات المصانع</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6" name="Rectangle: Diagonal Corners Rounded 25">
            <a:extLst>
              <a:ext uri="{FF2B5EF4-FFF2-40B4-BE49-F238E27FC236}">
                <a16:creationId xmlns:a16="http://schemas.microsoft.com/office/drawing/2014/main" id="{6B815A97-FD82-6E4C-CBD8-D7C9D75CFA8B}"/>
              </a:ext>
            </a:extLst>
          </p:cNvPr>
          <p:cNvSpPr/>
          <p:nvPr/>
        </p:nvSpPr>
        <p:spPr>
          <a:xfrm>
            <a:off x="358191" y="3123322"/>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EG" sz="1800" b="1" dirty="0">
                <a:solidFill>
                  <a:srgbClr val="00B050"/>
                </a:solidFill>
                <a:effectLst/>
                <a:latin typeface="Arial,Bold"/>
                <a:ea typeface="Calibri" panose="020F0502020204030204" pitchFamily="34" charset="0"/>
                <a:cs typeface="Arial,Bold"/>
              </a:rPr>
              <a:t>أخبار الوظائف</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7" name="Rectangle: Diagonal Corners Rounded 26">
            <a:extLst>
              <a:ext uri="{FF2B5EF4-FFF2-40B4-BE49-F238E27FC236}">
                <a16:creationId xmlns:a16="http://schemas.microsoft.com/office/drawing/2014/main" id="{FD05E0A6-CFEF-E9A5-D174-D5DA6C866CEC}"/>
              </a:ext>
            </a:extLst>
          </p:cNvPr>
          <p:cNvSpPr/>
          <p:nvPr/>
        </p:nvSpPr>
        <p:spPr>
          <a:xfrm>
            <a:off x="358191" y="3808620"/>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EG" sz="1800" b="1" dirty="0">
                <a:solidFill>
                  <a:srgbClr val="00B050"/>
                </a:solidFill>
                <a:effectLst/>
                <a:latin typeface="Arial,Bold"/>
                <a:ea typeface="Calibri" panose="020F0502020204030204" pitchFamily="34" charset="0"/>
                <a:cs typeface="Arial,Bold"/>
              </a:rPr>
              <a:t>معدل الأجور</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8" name="Rectangle: Diagonal Corners Rounded 27">
            <a:extLst>
              <a:ext uri="{FF2B5EF4-FFF2-40B4-BE49-F238E27FC236}">
                <a16:creationId xmlns:a16="http://schemas.microsoft.com/office/drawing/2014/main" id="{D13EEE5B-A385-885B-66C7-B703D7F73F6B}"/>
              </a:ext>
            </a:extLst>
          </p:cNvPr>
          <p:cNvSpPr/>
          <p:nvPr/>
        </p:nvSpPr>
        <p:spPr>
          <a:xfrm>
            <a:off x="385366" y="1713584"/>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EG" sz="1800" b="1" dirty="0">
                <a:solidFill>
                  <a:srgbClr val="00B050"/>
                </a:solidFill>
                <a:effectLst/>
                <a:latin typeface="Arial,Bold"/>
                <a:ea typeface="Calibri" panose="020F0502020204030204" pitchFamily="34" charset="0"/>
                <a:cs typeface="Arial,Bold"/>
              </a:rPr>
              <a:t>القطاع الصناعي</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9" name="Rectangle: Diagonal Corners Rounded 28">
            <a:extLst>
              <a:ext uri="{FF2B5EF4-FFF2-40B4-BE49-F238E27FC236}">
                <a16:creationId xmlns:a16="http://schemas.microsoft.com/office/drawing/2014/main" id="{61A392CF-1BB0-9084-D6C7-6D8A837CDC1C}"/>
              </a:ext>
            </a:extLst>
          </p:cNvPr>
          <p:cNvSpPr/>
          <p:nvPr/>
        </p:nvSpPr>
        <p:spPr>
          <a:xfrm>
            <a:off x="385366" y="2387357"/>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EG" sz="1800" b="1" dirty="0">
                <a:solidFill>
                  <a:srgbClr val="00B050"/>
                </a:solidFill>
                <a:effectLst/>
                <a:latin typeface="Arial,Bold"/>
                <a:ea typeface="Calibri" panose="020F0502020204030204" pitchFamily="34" charset="0"/>
                <a:cs typeface="Arial,Bold"/>
              </a:rPr>
              <a:t>قطاع الخدمات</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0" name="Rectangle: Diagonal Corners Rounded 29">
            <a:extLst>
              <a:ext uri="{FF2B5EF4-FFF2-40B4-BE49-F238E27FC236}">
                <a16:creationId xmlns:a16="http://schemas.microsoft.com/office/drawing/2014/main" id="{E32A2435-8DFF-C203-90C1-B8E505B62314}"/>
              </a:ext>
            </a:extLst>
          </p:cNvPr>
          <p:cNvSpPr/>
          <p:nvPr/>
        </p:nvSpPr>
        <p:spPr>
          <a:xfrm>
            <a:off x="358191" y="4569389"/>
            <a:ext cx="2126866" cy="545521"/>
          </a:xfrm>
          <a:custGeom>
            <a:avLst/>
            <a:gdLst>
              <a:gd name="connsiteX0" fmla="*/ 90922 w 2126866"/>
              <a:gd name="connsiteY0" fmla="*/ 0 h 545521"/>
              <a:gd name="connsiteX1" fmla="*/ 620267 w 2126866"/>
              <a:gd name="connsiteY1" fmla="*/ 0 h 545521"/>
              <a:gd name="connsiteX2" fmla="*/ 1149613 w 2126866"/>
              <a:gd name="connsiteY2" fmla="*/ 0 h 545521"/>
              <a:gd name="connsiteX3" fmla="*/ 1597521 w 2126866"/>
              <a:gd name="connsiteY3" fmla="*/ 0 h 545521"/>
              <a:gd name="connsiteX4" fmla="*/ 2126866 w 2126866"/>
              <a:gd name="connsiteY4" fmla="*/ 0 h 545521"/>
              <a:gd name="connsiteX5" fmla="*/ 2126866 w 2126866"/>
              <a:gd name="connsiteY5" fmla="*/ 0 h 545521"/>
              <a:gd name="connsiteX6" fmla="*/ 2126866 w 2126866"/>
              <a:gd name="connsiteY6" fmla="*/ 454599 h 545521"/>
              <a:gd name="connsiteX7" fmla="*/ 2035944 w 2126866"/>
              <a:gd name="connsiteY7" fmla="*/ 545521 h 545521"/>
              <a:gd name="connsiteX8" fmla="*/ 1547317 w 2126866"/>
              <a:gd name="connsiteY8" fmla="*/ 545521 h 545521"/>
              <a:gd name="connsiteX9" fmla="*/ 1099410 w 2126866"/>
              <a:gd name="connsiteY9" fmla="*/ 545521 h 545521"/>
              <a:gd name="connsiteX10" fmla="*/ 610783 w 2126866"/>
              <a:gd name="connsiteY10" fmla="*/ 545521 h 545521"/>
              <a:gd name="connsiteX11" fmla="*/ 0 w 2126866"/>
              <a:gd name="connsiteY11" fmla="*/ 545521 h 545521"/>
              <a:gd name="connsiteX12" fmla="*/ 0 w 2126866"/>
              <a:gd name="connsiteY12" fmla="*/ 545521 h 545521"/>
              <a:gd name="connsiteX13" fmla="*/ 0 w 2126866"/>
              <a:gd name="connsiteY13" fmla="*/ 90922 h 545521"/>
              <a:gd name="connsiteX14" fmla="*/ 90922 w 2126866"/>
              <a:gd name="connsiteY14" fmla="*/ 0 h 54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6866" h="545521" fill="none" extrusionOk="0">
                <a:moveTo>
                  <a:pt x="90922" y="0"/>
                </a:moveTo>
                <a:cubicBezTo>
                  <a:pt x="231493" y="-50158"/>
                  <a:pt x="439266" y="21694"/>
                  <a:pt x="620267" y="0"/>
                </a:cubicBezTo>
                <a:cubicBezTo>
                  <a:pt x="801269" y="-21694"/>
                  <a:pt x="958754" y="30180"/>
                  <a:pt x="1149613" y="0"/>
                </a:cubicBezTo>
                <a:cubicBezTo>
                  <a:pt x="1340472" y="-30180"/>
                  <a:pt x="1446585" y="1322"/>
                  <a:pt x="1597521" y="0"/>
                </a:cubicBezTo>
                <a:cubicBezTo>
                  <a:pt x="1748457" y="-1322"/>
                  <a:pt x="1930590" y="34700"/>
                  <a:pt x="2126866" y="0"/>
                </a:cubicBezTo>
                <a:lnTo>
                  <a:pt x="2126866" y="0"/>
                </a:lnTo>
                <a:cubicBezTo>
                  <a:pt x="2163535" y="167710"/>
                  <a:pt x="2075428" y="336324"/>
                  <a:pt x="2126866" y="454599"/>
                </a:cubicBezTo>
                <a:cubicBezTo>
                  <a:pt x="2125515" y="516946"/>
                  <a:pt x="2083498" y="534022"/>
                  <a:pt x="2035944" y="545521"/>
                </a:cubicBezTo>
                <a:cubicBezTo>
                  <a:pt x="1919498" y="586097"/>
                  <a:pt x="1756668" y="538796"/>
                  <a:pt x="1547317" y="545521"/>
                </a:cubicBezTo>
                <a:cubicBezTo>
                  <a:pt x="1337966" y="552246"/>
                  <a:pt x="1275829" y="495518"/>
                  <a:pt x="1099410" y="545521"/>
                </a:cubicBezTo>
                <a:cubicBezTo>
                  <a:pt x="922991" y="595524"/>
                  <a:pt x="819925" y="501060"/>
                  <a:pt x="610783" y="545521"/>
                </a:cubicBezTo>
                <a:cubicBezTo>
                  <a:pt x="401641" y="589982"/>
                  <a:pt x="297530" y="474210"/>
                  <a:pt x="0" y="545521"/>
                </a:cubicBezTo>
                <a:lnTo>
                  <a:pt x="0" y="545521"/>
                </a:lnTo>
                <a:cubicBezTo>
                  <a:pt x="-49829" y="374461"/>
                  <a:pt x="11931" y="276242"/>
                  <a:pt x="0" y="90922"/>
                </a:cubicBezTo>
                <a:cubicBezTo>
                  <a:pt x="7295" y="33450"/>
                  <a:pt x="40437" y="-2184"/>
                  <a:pt x="90922" y="0"/>
                </a:cubicBezTo>
                <a:close/>
              </a:path>
              <a:path w="2126866" h="545521" stroke="0" extrusionOk="0">
                <a:moveTo>
                  <a:pt x="90922" y="0"/>
                </a:moveTo>
                <a:cubicBezTo>
                  <a:pt x="212151" y="-42770"/>
                  <a:pt x="479070" y="59595"/>
                  <a:pt x="640627" y="0"/>
                </a:cubicBezTo>
                <a:cubicBezTo>
                  <a:pt x="802185" y="-59595"/>
                  <a:pt x="997190" y="48877"/>
                  <a:pt x="1088535" y="0"/>
                </a:cubicBezTo>
                <a:cubicBezTo>
                  <a:pt x="1179880" y="-48877"/>
                  <a:pt x="1398042" y="59308"/>
                  <a:pt x="1638239" y="0"/>
                </a:cubicBezTo>
                <a:cubicBezTo>
                  <a:pt x="1878436" y="-59308"/>
                  <a:pt x="1902522" y="15385"/>
                  <a:pt x="2126866" y="0"/>
                </a:cubicBezTo>
                <a:lnTo>
                  <a:pt x="2126866" y="0"/>
                </a:lnTo>
                <a:cubicBezTo>
                  <a:pt x="2148648" y="163182"/>
                  <a:pt x="2116363" y="266115"/>
                  <a:pt x="2126866" y="454599"/>
                </a:cubicBezTo>
                <a:cubicBezTo>
                  <a:pt x="2131257" y="500017"/>
                  <a:pt x="2100356" y="545186"/>
                  <a:pt x="2035944" y="545521"/>
                </a:cubicBezTo>
                <a:cubicBezTo>
                  <a:pt x="1807624" y="563575"/>
                  <a:pt x="1624670" y="491754"/>
                  <a:pt x="1486239" y="545521"/>
                </a:cubicBezTo>
                <a:cubicBezTo>
                  <a:pt x="1347809" y="599288"/>
                  <a:pt x="1131029" y="492732"/>
                  <a:pt x="997613" y="545521"/>
                </a:cubicBezTo>
                <a:cubicBezTo>
                  <a:pt x="864197" y="598310"/>
                  <a:pt x="767824" y="499083"/>
                  <a:pt x="549705" y="545521"/>
                </a:cubicBezTo>
                <a:cubicBezTo>
                  <a:pt x="331586" y="591959"/>
                  <a:pt x="115432" y="528144"/>
                  <a:pt x="0" y="545521"/>
                </a:cubicBezTo>
                <a:lnTo>
                  <a:pt x="0" y="545521"/>
                </a:lnTo>
                <a:cubicBezTo>
                  <a:pt x="-11221" y="451747"/>
                  <a:pt x="7037" y="249460"/>
                  <a:pt x="0" y="90922"/>
                </a:cubicBezTo>
                <a:cubicBezTo>
                  <a:pt x="87" y="30938"/>
                  <a:pt x="33451" y="-3140"/>
                  <a:pt x="9092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1">
              <a:lnSpc>
                <a:spcPct val="107000"/>
              </a:lnSpc>
              <a:spcBef>
                <a:spcPts val="0"/>
              </a:spcBef>
              <a:spcAft>
                <a:spcPts val="800"/>
              </a:spcAft>
            </a:pPr>
            <a:r>
              <a:rPr lang="ar-EG" sz="1800" b="1" dirty="0">
                <a:solidFill>
                  <a:srgbClr val="00B050"/>
                </a:solidFill>
                <a:effectLst/>
                <a:latin typeface="Arial,Bold"/>
                <a:ea typeface="Calibri" panose="020F0502020204030204" pitchFamily="34" charset="0"/>
                <a:cs typeface="Arial,Bold"/>
              </a:rPr>
              <a:t>الناتج المحلي</a:t>
            </a:r>
            <a:endPar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93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52996" y="87440"/>
            <a:ext cx="5075845" cy="90316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rtl="1"/>
            <a:r>
              <a:rPr lang="ar-DZ" dirty="0"/>
              <a:t>المؤشر غير الصناعي لمعهد إدارة الموارد الأمريكي</a:t>
            </a:r>
            <a:endParaRPr lang="ar-EG" dirty="0"/>
          </a:p>
          <a:p>
            <a:pPr rtl="1"/>
            <a:r>
              <a:rPr lang="en-US" dirty="0"/>
              <a:t>ISM Non-Manufacturing Index</a:t>
            </a:r>
          </a:p>
        </p:txBody>
      </p:sp>
      <p:sp>
        <p:nvSpPr>
          <p:cNvPr id="6" name="Explosion: 8 Points 5">
            <a:extLst>
              <a:ext uri="{FF2B5EF4-FFF2-40B4-BE49-F238E27FC236}">
                <a16:creationId xmlns:a16="http://schemas.microsoft.com/office/drawing/2014/main" id="{B40A36E8-6D24-6829-722E-1BCB31F2E8ED}"/>
              </a:ext>
            </a:extLst>
          </p:cNvPr>
          <p:cNvSpPr/>
          <p:nvPr/>
        </p:nvSpPr>
        <p:spPr>
          <a:xfrm>
            <a:off x="6967583" y="239868"/>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38015" y="5877115"/>
            <a:ext cx="1142245" cy="669925"/>
          </a:xfrm>
        </p:spPr>
        <p:txBody>
          <a:bodyPr/>
          <a:lstStyle/>
          <a:p>
            <a:r>
              <a:rPr lang="ar-EG" sz="6000" dirty="0">
                <a:solidFill>
                  <a:schemeClr val="tx1"/>
                </a:solidFill>
              </a:rPr>
              <a:t>29</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981796" y="1084200"/>
            <a:ext cx="6243611" cy="5462840"/>
          </a:xfrm>
          <a:custGeom>
            <a:avLst/>
            <a:gdLst>
              <a:gd name="connsiteX0" fmla="*/ 910492 w 6243611"/>
              <a:gd name="connsiteY0" fmla="*/ 0 h 5462840"/>
              <a:gd name="connsiteX1" fmla="*/ 1556392 w 6243611"/>
              <a:gd name="connsiteY1" fmla="*/ 0 h 5462840"/>
              <a:gd name="connsiteX2" fmla="*/ 2255623 w 6243611"/>
              <a:gd name="connsiteY2" fmla="*/ 0 h 5462840"/>
              <a:gd name="connsiteX3" fmla="*/ 2954854 w 6243611"/>
              <a:gd name="connsiteY3" fmla="*/ 0 h 5462840"/>
              <a:gd name="connsiteX4" fmla="*/ 3440761 w 6243611"/>
              <a:gd name="connsiteY4" fmla="*/ 0 h 5462840"/>
              <a:gd name="connsiteX5" fmla="*/ 4139992 w 6243611"/>
              <a:gd name="connsiteY5" fmla="*/ 0 h 5462840"/>
              <a:gd name="connsiteX6" fmla="*/ 4679229 w 6243611"/>
              <a:gd name="connsiteY6" fmla="*/ 0 h 5462840"/>
              <a:gd name="connsiteX7" fmla="*/ 5378461 w 6243611"/>
              <a:gd name="connsiteY7" fmla="*/ 0 h 5462840"/>
              <a:gd name="connsiteX8" fmla="*/ 6243611 w 6243611"/>
              <a:gd name="connsiteY8" fmla="*/ 0 h 5462840"/>
              <a:gd name="connsiteX9" fmla="*/ 6243611 w 6243611"/>
              <a:gd name="connsiteY9" fmla="*/ 0 h 5462840"/>
              <a:gd name="connsiteX10" fmla="*/ 6243611 w 6243611"/>
              <a:gd name="connsiteY10" fmla="*/ 569044 h 5462840"/>
              <a:gd name="connsiteX11" fmla="*/ 6243611 w 6243611"/>
              <a:gd name="connsiteY11" fmla="*/ 1092564 h 5462840"/>
              <a:gd name="connsiteX12" fmla="*/ 6243611 w 6243611"/>
              <a:gd name="connsiteY12" fmla="*/ 1525037 h 5462840"/>
              <a:gd name="connsiteX13" fmla="*/ 6243611 w 6243611"/>
              <a:gd name="connsiteY13" fmla="*/ 1957510 h 5462840"/>
              <a:gd name="connsiteX14" fmla="*/ 6243611 w 6243611"/>
              <a:gd name="connsiteY14" fmla="*/ 2526553 h 5462840"/>
              <a:gd name="connsiteX15" fmla="*/ 6243611 w 6243611"/>
              <a:gd name="connsiteY15" fmla="*/ 3004550 h 5462840"/>
              <a:gd name="connsiteX16" fmla="*/ 6243611 w 6243611"/>
              <a:gd name="connsiteY16" fmla="*/ 3619117 h 5462840"/>
              <a:gd name="connsiteX17" fmla="*/ 6243611 w 6243611"/>
              <a:gd name="connsiteY17" fmla="*/ 4552348 h 5462840"/>
              <a:gd name="connsiteX18" fmla="*/ 5333119 w 6243611"/>
              <a:gd name="connsiteY18" fmla="*/ 5462840 h 5462840"/>
              <a:gd name="connsiteX19" fmla="*/ 4847213 w 6243611"/>
              <a:gd name="connsiteY19" fmla="*/ 5462840 h 5462840"/>
              <a:gd name="connsiteX20" fmla="*/ 4201313 w 6243611"/>
              <a:gd name="connsiteY20" fmla="*/ 5462840 h 5462840"/>
              <a:gd name="connsiteX21" fmla="*/ 3715406 w 6243611"/>
              <a:gd name="connsiteY21" fmla="*/ 5462840 h 5462840"/>
              <a:gd name="connsiteX22" fmla="*/ 3176169 w 6243611"/>
              <a:gd name="connsiteY22" fmla="*/ 5462840 h 5462840"/>
              <a:gd name="connsiteX23" fmla="*/ 2476937 w 6243611"/>
              <a:gd name="connsiteY23" fmla="*/ 5462840 h 5462840"/>
              <a:gd name="connsiteX24" fmla="*/ 2044362 w 6243611"/>
              <a:gd name="connsiteY24" fmla="*/ 5462840 h 5462840"/>
              <a:gd name="connsiteX25" fmla="*/ 1505125 w 6243611"/>
              <a:gd name="connsiteY25" fmla="*/ 5462840 h 5462840"/>
              <a:gd name="connsiteX26" fmla="*/ 912556 w 6243611"/>
              <a:gd name="connsiteY26" fmla="*/ 5462840 h 5462840"/>
              <a:gd name="connsiteX27" fmla="*/ 0 w 6243611"/>
              <a:gd name="connsiteY27" fmla="*/ 5462840 h 5462840"/>
              <a:gd name="connsiteX28" fmla="*/ 0 w 6243611"/>
              <a:gd name="connsiteY28" fmla="*/ 5462840 h 5462840"/>
              <a:gd name="connsiteX29" fmla="*/ 0 w 6243611"/>
              <a:gd name="connsiteY29" fmla="*/ 4984843 h 5462840"/>
              <a:gd name="connsiteX30" fmla="*/ 0 w 6243611"/>
              <a:gd name="connsiteY30" fmla="*/ 4370276 h 5462840"/>
              <a:gd name="connsiteX31" fmla="*/ 0 w 6243611"/>
              <a:gd name="connsiteY31" fmla="*/ 3801233 h 5462840"/>
              <a:gd name="connsiteX32" fmla="*/ 0 w 6243611"/>
              <a:gd name="connsiteY32" fmla="*/ 3368760 h 5462840"/>
              <a:gd name="connsiteX33" fmla="*/ 0 w 6243611"/>
              <a:gd name="connsiteY33" fmla="*/ 2708669 h 5462840"/>
              <a:gd name="connsiteX34" fmla="*/ 0 w 6243611"/>
              <a:gd name="connsiteY34" fmla="*/ 2139626 h 5462840"/>
              <a:gd name="connsiteX35" fmla="*/ 0 w 6243611"/>
              <a:gd name="connsiteY35" fmla="*/ 1616106 h 5462840"/>
              <a:gd name="connsiteX36" fmla="*/ 0 w 6243611"/>
              <a:gd name="connsiteY36" fmla="*/ 910492 h 5462840"/>
              <a:gd name="connsiteX37" fmla="*/ 910492 w 6243611"/>
              <a:gd name="connsiteY37" fmla="*/ 0 h 54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43611" h="5462840" fill="none" extrusionOk="0">
                <a:moveTo>
                  <a:pt x="910492" y="0"/>
                </a:moveTo>
                <a:cubicBezTo>
                  <a:pt x="1141860" y="-37717"/>
                  <a:pt x="1390261" y="50404"/>
                  <a:pt x="1556392" y="0"/>
                </a:cubicBezTo>
                <a:cubicBezTo>
                  <a:pt x="1722523" y="-50404"/>
                  <a:pt x="1988542" y="44619"/>
                  <a:pt x="2255623" y="0"/>
                </a:cubicBezTo>
                <a:cubicBezTo>
                  <a:pt x="2522704" y="-44619"/>
                  <a:pt x="2770158" y="24346"/>
                  <a:pt x="2954854" y="0"/>
                </a:cubicBezTo>
                <a:cubicBezTo>
                  <a:pt x="3139550" y="-24346"/>
                  <a:pt x="3245211" y="38095"/>
                  <a:pt x="3440761" y="0"/>
                </a:cubicBezTo>
                <a:cubicBezTo>
                  <a:pt x="3636311" y="-38095"/>
                  <a:pt x="3953155" y="66439"/>
                  <a:pt x="4139992" y="0"/>
                </a:cubicBezTo>
                <a:cubicBezTo>
                  <a:pt x="4326829" y="-66439"/>
                  <a:pt x="4569107" y="5935"/>
                  <a:pt x="4679229" y="0"/>
                </a:cubicBezTo>
                <a:cubicBezTo>
                  <a:pt x="4789351" y="-5935"/>
                  <a:pt x="5043675" y="1846"/>
                  <a:pt x="5378461" y="0"/>
                </a:cubicBezTo>
                <a:cubicBezTo>
                  <a:pt x="5713247" y="-1846"/>
                  <a:pt x="6057731" y="37466"/>
                  <a:pt x="6243611" y="0"/>
                </a:cubicBezTo>
                <a:lnTo>
                  <a:pt x="6243611" y="0"/>
                </a:lnTo>
                <a:cubicBezTo>
                  <a:pt x="6272555" y="206337"/>
                  <a:pt x="6195081" y="287068"/>
                  <a:pt x="6243611" y="569044"/>
                </a:cubicBezTo>
                <a:cubicBezTo>
                  <a:pt x="6292141" y="851020"/>
                  <a:pt x="6199080" y="942363"/>
                  <a:pt x="6243611" y="1092564"/>
                </a:cubicBezTo>
                <a:cubicBezTo>
                  <a:pt x="6288142" y="1242765"/>
                  <a:pt x="6236351" y="1431101"/>
                  <a:pt x="6243611" y="1525037"/>
                </a:cubicBezTo>
                <a:cubicBezTo>
                  <a:pt x="6250871" y="1618973"/>
                  <a:pt x="6198222" y="1856785"/>
                  <a:pt x="6243611" y="1957510"/>
                </a:cubicBezTo>
                <a:cubicBezTo>
                  <a:pt x="6289000" y="2058235"/>
                  <a:pt x="6234358" y="2367929"/>
                  <a:pt x="6243611" y="2526553"/>
                </a:cubicBezTo>
                <a:cubicBezTo>
                  <a:pt x="6252864" y="2685177"/>
                  <a:pt x="6221667" y="2795306"/>
                  <a:pt x="6243611" y="3004550"/>
                </a:cubicBezTo>
                <a:cubicBezTo>
                  <a:pt x="6265555" y="3213794"/>
                  <a:pt x="6235098" y="3322980"/>
                  <a:pt x="6243611" y="3619117"/>
                </a:cubicBezTo>
                <a:cubicBezTo>
                  <a:pt x="6252124" y="3915254"/>
                  <a:pt x="6187401" y="4097007"/>
                  <a:pt x="6243611" y="4552348"/>
                </a:cubicBezTo>
                <a:cubicBezTo>
                  <a:pt x="6251555" y="5029370"/>
                  <a:pt x="5828995" y="5528246"/>
                  <a:pt x="5333119" y="5462840"/>
                </a:cubicBezTo>
                <a:cubicBezTo>
                  <a:pt x="5120702" y="5472828"/>
                  <a:pt x="5086096" y="5424539"/>
                  <a:pt x="4847213" y="5462840"/>
                </a:cubicBezTo>
                <a:cubicBezTo>
                  <a:pt x="4608330" y="5501141"/>
                  <a:pt x="4518051" y="5448738"/>
                  <a:pt x="4201313" y="5462840"/>
                </a:cubicBezTo>
                <a:cubicBezTo>
                  <a:pt x="3884575" y="5476942"/>
                  <a:pt x="3952086" y="5431528"/>
                  <a:pt x="3715406" y="5462840"/>
                </a:cubicBezTo>
                <a:cubicBezTo>
                  <a:pt x="3478726" y="5494152"/>
                  <a:pt x="3315660" y="5427872"/>
                  <a:pt x="3176169" y="5462840"/>
                </a:cubicBezTo>
                <a:cubicBezTo>
                  <a:pt x="3036678" y="5497808"/>
                  <a:pt x="2633792" y="5390084"/>
                  <a:pt x="2476937" y="5462840"/>
                </a:cubicBezTo>
                <a:cubicBezTo>
                  <a:pt x="2320082" y="5535596"/>
                  <a:pt x="2228215" y="5433879"/>
                  <a:pt x="2044362" y="5462840"/>
                </a:cubicBezTo>
                <a:cubicBezTo>
                  <a:pt x="1860510" y="5491801"/>
                  <a:pt x="1636408" y="5425789"/>
                  <a:pt x="1505125" y="5462840"/>
                </a:cubicBezTo>
                <a:cubicBezTo>
                  <a:pt x="1373842" y="5499891"/>
                  <a:pt x="1142108" y="5405960"/>
                  <a:pt x="912556" y="5462840"/>
                </a:cubicBezTo>
                <a:cubicBezTo>
                  <a:pt x="683004" y="5519720"/>
                  <a:pt x="325669" y="5461271"/>
                  <a:pt x="0" y="5462840"/>
                </a:cubicBezTo>
                <a:lnTo>
                  <a:pt x="0" y="5462840"/>
                </a:lnTo>
                <a:cubicBezTo>
                  <a:pt x="-54168" y="5266738"/>
                  <a:pt x="256" y="5109696"/>
                  <a:pt x="0" y="4984843"/>
                </a:cubicBezTo>
                <a:cubicBezTo>
                  <a:pt x="-256" y="4859990"/>
                  <a:pt x="16532" y="4504625"/>
                  <a:pt x="0" y="4370276"/>
                </a:cubicBezTo>
                <a:cubicBezTo>
                  <a:pt x="-16532" y="4235927"/>
                  <a:pt x="48926" y="3977260"/>
                  <a:pt x="0" y="3801233"/>
                </a:cubicBezTo>
                <a:cubicBezTo>
                  <a:pt x="-48926" y="3625206"/>
                  <a:pt x="44286" y="3559159"/>
                  <a:pt x="0" y="3368760"/>
                </a:cubicBezTo>
                <a:cubicBezTo>
                  <a:pt x="-44286" y="3178361"/>
                  <a:pt x="3048" y="2942038"/>
                  <a:pt x="0" y="2708669"/>
                </a:cubicBezTo>
                <a:cubicBezTo>
                  <a:pt x="-3048" y="2475300"/>
                  <a:pt x="32025" y="2408063"/>
                  <a:pt x="0" y="2139626"/>
                </a:cubicBezTo>
                <a:cubicBezTo>
                  <a:pt x="-32025" y="1871189"/>
                  <a:pt x="56842" y="1844323"/>
                  <a:pt x="0" y="1616106"/>
                </a:cubicBezTo>
                <a:cubicBezTo>
                  <a:pt x="-56842" y="1387889"/>
                  <a:pt x="66919" y="1088685"/>
                  <a:pt x="0" y="910492"/>
                </a:cubicBezTo>
                <a:cubicBezTo>
                  <a:pt x="66279" y="348358"/>
                  <a:pt x="317667" y="97009"/>
                  <a:pt x="910492" y="0"/>
                </a:cubicBezTo>
                <a:close/>
              </a:path>
              <a:path w="6243611" h="5462840" stroke="0" extrusionOk="0">
                <a:moveTo>
                  <a:pt x="910492" y="0"/>
                </a:moveTo>
                <a:cubicBezTo>
                  <a:pt x="1163772" y="-56594"/>
                  <a:pt x="1347891" y="10067"/>
                  <a:pt x="1609723" y="0"/>
                </a:cubicBezTo>
                <a:cubicBezTo>
                  <a:pt x="1871555" y="-10067"/>
                  <a:pt x="1865254" y="23286"/>
                  <a:pt x="2042298" y="0"/>
                </a:cubicBezTo>
                <a:cubicBezTo>
                  <a:pt x="2219343" y="-23286"/>
                  <a:pt x="2572725" y="13723"/>
                  <a:pt x="2741530" y="0"/>
                </a:cubicBezTo>
                <a:cubicBezTo>
                  <a:pt x="2910335" y="-13723"/>
                  <a:pt x="3143961" y="46497"/>
                  <a:pt x="3440761" y="0"/>
                </a:cubicBezTo>
                <a:cubicBezTo>
                  <a:pt x="3737561" y="-46497"/>
                  <a:pt x="3773121" y="52817"/>
                  <a:pt x="4033329" y="0"/>
                </a:cubicBezTo>
                <a:cubicBezTo>
                  <a:pt x="4293537" y="-52817"/>
                  <a:pt x="4485435" y="27373"/>
                  <a:pt x="4679229" y="0"/>
                </a:cubicBezTo>
                <a:cubicBezTo>
                  <a:pt x="4873023" y="-27373"/>
                  <a:pt x="4990513" y="3531"/>
                  <a:pt x="5165136" y="0"/>
                </a:cubicBezTo>
                <a:cubicBezTo>
                  <a:pt x="5339759" y="-3531"/>
                  <a:pt x="5851777" y="41507"/>
                  <a:pt x="6243611" y="0"/>
                </a:cubicBezTo>
                <a:lnTo>
                  <a:pt x="6243611" y="0"/>
                </a:lnTo>
                <a:cubicBezTo>
                  <a:pt x="6276499" y="179379"/>
                  <a:pt x="6231318" y="326572"/>
                  <a:pt x="6243611" y="523520"/>
                </a:cubicBezTo>
                <a:cubicBezTo>
                  <a:pt x="6255904" y="720468"/>
                  <a:pt x="6220900" y="817202"/>
                  <a:pt x="6243611" y="955993"/>
                </a:cubicBezTo>
                <a:cubicBezTo>
                  <a:pt x="6266322" y="1094784"/>
                  <a:pt x="6184996" y="1257934"/>
                  <a:pt x="6243611" y="1525037"/>
                </a:cubicBezTo>
                <a:cubicBezTo>
                  <a:pt x="6302226" y="1792140"/>
                  <a:pt x="6187397" y="1814187"/>
                  <a:pt x="6243611" y="2048557"/>
                </a:cubicBezTo>
                <a:cubicBezTo>
                  <a:pt x="6299825" y="2282927"/>
                  <a:pt x="6205990" y="2414059"/>
                  <a:pt x="6243611" y="2617600"/>
                </a:cubicBezTo>
                <a:cubicBezTo>
                  <a:pt x="6281232" y="2821141"/>
                  <a:pt x="6232847" y="2937279"/>
                  <a:pt x="6243611" y="3232167"/>
                </a:cubicBezTo>
                <a:cubicBezTo>
                  <a:pt x="6254375" y="3527055"/>
                  <a:pt x="6222734" y="3554844"/>
                  <a:pt x="6243611" y="3846734"/>
                </a:cubicBezTo>
                <a:cubicBezTo>
                  <a:pt x="6264488" y="4138624"/>
                  <a:pt x="6227234" y="4318364"/>
                  <a:pt x="6243611" y="4552348"/>
                </a:cubicBezTo>
                <a:cubicBezTo>
                  <a:pt x="6194694" y="4924331"/>
                  <a:pt x="5844978" y="5439960"/>
                  <a:pt x="5333119" y="5462840"/>
                </a:cubicBezTo>
                <a:cubicBezTo>
                  <a:pt x="5063493" y="5462914"/>
                  <a:pt x="4827320" y="5419241"/>
                  <a:pt x="4687219" y="5462840"/>
                </a:cubicBezTo>
                <a:cubicBezTo>
                  <a:pt x="4547118" y="5506439"/>
                  <a:pt x="4395042" y="5432173"/>
                  <a:pt x="4201313" y="5462840"/>
                </a:cubicBezTo>
                <a:cubicBezTo>
                  <a:pt x="4007584" y="5493507"/>
                  <a:pt x="3904327" y="5462625"/>
                  <a:pt x="3768737" y="5462840"/>
                </a:cubicBezTo>
                <a:cubicBezTo>
                  <a:pt x="3633147" y="5463055"/>
                  <a:pt x="3435163" y="5452311"/>
                  <a:pt x="3176169" y="5462840"/>
                </a:cubicBezTo>
                <a:cubicBezTo>
                  <a:pt x="2917175" y="5473369"/>
                  <a:pt x="2843271" y="5415771"/>
                  <a:pt x="2583600" y="5462840"/>
                </a:cubicBezTo>
                <a:cubicBezTo>
                  <a:pt x="2323929" y="5509909"/>
                  <a:pt x="2131671" y="5426395"/>
                  <a:pt x="1884369" y="5462840"/>
                </a:cubicBezTo>
                <a:cubicBezTo>
                  <a:pt x="1637067" y="5499285"/>
                  <a:pt x="1517296" y="5402646"/>
                  <a:pt x="1238469" y="5462840"/>
                </a:cubicBezTo>
                <a:cubicBezTo>
                  <a:pt x="959642" y="5523034"/>
                  <a:pt x="760424" y="5438479"/>
                  <a:pt x="592569" y="5462840"/>
                </a:cubicBezTo>
                <a:cubicBezTo>
                  <a:pt x="424714" y="5487201"/>
                  <a:pt x="158600" y="5461504"/>
                  <a:pt x="0" y="5462840"/>
                </a:cubicBezTo>
                <a:lnTo>
                  <a:pt x="0" y="5462840"/>
                </a:lnTo>
                <a:cubicBezTo>
                  <a:pt x="-21489" y="5288829"/>
                  <a:pt x="18966" y="5233492"/>
                  <a:pt x="0" y="5030367"/>
                </a:cubicBezTo>
                <a:cubicBezTo>
                  <a:pt x="-18966" y="4827242"/>
                  <a:pt x="40218" y="4695219"/>
                  <a:pt x="0" y="4415800"/>
                </a:cubicBezTo>
                <a:cubicBezTo>
                  <a:pt x="-40218" y="4136381"/>
                  <a:pt x="10550" y="4159866"/>
                  <a:pt x="0" y="3983327"/>
                </a:cubicBezTo>
                <a:cubicBezTo>
                  <a:pt x="-10550" y="3806788"/>
                  <a:pt x="3366" y="3729724"/>
                  <a:pt x="0" y="3550854"/>
                </a:cubicBezTo>
                <a:cubicBezTo>
                  <a:pt x="-3366" y="3371984"/>
                  <a:pt x="25156" y="3296043"/>
                  <a:pt x="0" y="3072857"/>
                </a:cubicBezTo>
                <a:cubicBezTo>
                  <a:pt x="-25156" y="2849671"/>
                  <a:pt x="45555" y="2716027"/>
                  <a:pt x="0" y="2503814"/>
                </a:cubicBezTo>
                <a:cubicBezTo>
                  <a:pt x="-45555" y="2291601"/>
                  <a:pt x="39776" y="2177486"/>
                  <a:pt x="0" y="1980294"/>
                </a:cubicBezTo>
                <a:cubicBezTo>
                  <a:pt x="-39776" y="1783102"/>
                  <a:pt x="106632" y="1436079"/>
                  <a:pt x="0" y="910492"/>
                </a:cubicBezTo>
                <a:cubicBezTo>
                  <a:pt x="65469" y="409182"/>
                  <a:pt x="350414" y="38986"/>
                  <a:pt x="91049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مؤشر إنتاج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عبارة عن استطلاع يجريه معهد إدارة الموارد على ثلاث مئة وسبعين عضو من مديري مشتريات ما يزيد عن سبعة عشر مؤسسة خدمية مختلفة مثل..</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(مكاتب الاستشارات القانونية، والخدمات الترفيهية وشركات الاتصالات والاستثمار العقاري، والبنوك والخدمات المصرفية).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ويقوم الاستطلاع ببحث النشاط الخدمي عن طريق متابعة بيانات ونتائج مجموعة من التقارير الفرعية و التي يتحدد على أساسها مدى تراجع أو تحسن أداء تلك الخدمات،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ومن أهمها: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مستوى النشاط التجاري </a:t>
            </a:r>
            <a:r>
              <a:rPr lang="ar-EG"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a:t>
            </a: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حالة العمالة </a:t>
            </a:r>
            <a:r>
              <a:rPr lang="ar-EG"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a:t>
            </a: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طلبات الخدمات الجديدة. </a:t>
            </a:r>
            <a:r>
              <a:rPr lang="ar-EG" dirty="0">
                <a:solidFill>
                  <a:srgbClr val="00B050"/>
                </a:solidFill>
                <a:latin typeface="Calibri" panose="020F0502020204030204" pitchFamily="34" charset="0"/>
                <a:ea typeface="SimSun" panose="02010600030101010101" pitchFamily="2" charset="-122"/>
                <a:cs typeface="Arial" panose="020B0604020202020204" pitchFamily="34" charset="0"/>
              </a:rPr>
              <a:t>,</a:t>
            </a: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حجم المتأخرات من الطلبات. الأسعار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ويصدر في ثالث يوم عمل من كل شهر.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معهد إدارة الموارد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1192411403"/>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The 10 Top Things I Learned As A Sales Manager">
            <a:extLst>
              <a:ext uri="{FF2B5EF4-FFF2-40B4-BE49-F238E27FC236}">
                <a16:creationId xmlns:a16="http://schemas.microsoft.com/office/drawing/2014/main" id="{579D206D-5EB6-75A8-6430-2E2CF29D5D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028" y="2276475"/>
            <a:ext cx="2815130" cy="18715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828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3877887" y="87440"/>
            <a:ext cx="3350954" cy="90316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DZ" dirty="0"/>
              <a:t>تقرير السلع المعمرة الأمريكي</a:t>
            </a:r>
            <a:endParaRPr lang="ar-EG" dirty="0"/>
          </a:p>
          <a:p>
            <a:pPr algn="ctr" rtl="1"/>
            <a:r>
              <a:rPr lang="en-US" dirty="0"/>
              <a:t>Durable Goods Orders</a:t>
            </a:r>
            <a:r>
              <a:rPr lang="ar-DZ" dirty="0"/>
              <a:t> </a:t>
            </a:r>
            <a:endParaRPr lang="en-US" dirty="0"/>
          </a:p>
        </p:txBody>
      </p:sp>
      <p:sp>
        <p:nvSpPr>
          <p:cNvPr id="6" name="Explosion: 8 Points 5">
            <a:extLst>
              <a:ext uri="{FF2B5EF4-FFF2-40B4-BE49-F238E27FC236}">
                <a16:creationId xmlns:a16="http://schemas.microsoft.com/office/drawing/2014/main" id="{B40A36E8-6D24-6829-722E-1BCB31F2E8ED}"/>
              </a:ext>
            </a:extLst>
          </p:cNvPr>
          <p:cNvSpPr/>
          <p:nvPr/>
        </p:nvSpPr>
        <p:spPr>
          <a:xfrm>
            <a:off x="6967583" y="239868"/>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04764" y="5877115"/>
            <a:ext cx="1142245" cy="669925"/>
          </a:xfrm>
        </p:spPr>
        <p:txBody>
          <a:bodyPr/>
          <a:lstStyle/>
          <a:p>
            <a:r>
              <a:rPr lang="ar-EG" sz="6000" dirty="0">
                <a:solidFill>
                  <a:schemeClr val="tx1"/>
                </a:solidFill>
              </a:rPr>
              <a:t>30</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981796" y="1084200"/>
            <a:ext cx="6243611" cy="5462840"/>
          </a:xfrm>
          <a:custGeom>
            <a:avLst/>
            <a:gdLst>
              <a:gd name="connsiteX0" fmla="*/ 910492 w 6243611"/>
              <a:gd name="connsiteY0" fmla="*/ 0 h 5462840"/>
              <a:gd name="connsiteX1" fmla="*/ 1556392 w 6243611"/>
              <a:gd name="connsiteY1" fmla="*/ 0 h 5462840"/>
              <a:gd name="connsiteX2" fmla="*/ 2255623 w 6243611"/>
              <a:gd name="connsiteY2" fmla="*/ 0 h 5462840"/>
              <a:gd name="connsiteX3" fmla="*/ 2954854 w 6243611"/>
              <a:gd name="connsiteY3" fmla="*/ 0 h 5462840"/>
              <a:gd name="connsiteX4" fmla="*/ 3440761 w 6243611"/>
              <a:gd name="connsiteY4" fmla="*/ 0 h 5462840"/>
              <a:gd name="connsiteX5" fmla="*/ 4139992 w 6243611"/>
              <a:gd name="connsiteY5" fmla="*/ 0 h 5462840"/>
              <a:gd name="connsiteX6" fmla="*/ 4679229 w 6243611"/>
              <a:gd name="connsiteY6" fmla="*/ 0 h 5462840"/>
              <a:gd name="connsiteX7" fmla="*/ 5378461 w 6243611"/>
              <a:gd name="connsiteY7" fmla="*/ 0 h 5462840"/>
              <a:gd name="connsiteX8" fmla="*/ 6243611 w 6243611"/>
              <a:gd name="connsiteY8" fmla="*/ 0 h 5462840"/>
              <a:gd name="connsiteX9" fmla="*/ 6243611 w 6243611"/>
              <a:gd name="connsiteY9" fmla="*/ 0 h 5462840"/>
              <a:gd name="connsiteX10" fmla="*/ 6243611 w 6243611"/>
              <a:gd name="connsiteY10" fmla="*/ 569044 h 5462840"/>
              <a:gd name="connsiteX11" fmla="*/ 6243611 w 6243611"/>
              <a:gd name="connsiteY11" fmla="*/ 1092564 h 5462840"/>
              <a:gd name="connsiteX12" fmla="*/ 6243611 w 6243611"/>
              <a:gd name="connsiteY12" fmla="*/ 1525037 h 5462840"/>
              <a:gd name="connsiteX13" fmla="*/ 6243611 w 6243611"/>
              <a:gd name="connsiteY13" fmla="*/ 1957510 h 5462840"/>
              <a:gd name="connsiteX14" fmla="*/ 6243611 w 6243611"/>
              <a:gd name="connsiteY14" fmla="*/ 2526553 h 5462840"/>
              <a:gd name="connsiteX15" fmla="*/ 6243611 w 6243611"/>
              <a:gd name="connsiteY15" fmla="*/ 3004550 h 5462840"/>
              <a:gd name="connsiteX16" fmla="*/ 6243611 w 6243611"/>
              <a:gd name="connsiteY16" fmla="*/ 3619117 h 5462840"/>
              <a:gd name="connsiteX17" fmla="*/ 6243611 w 6243611"/>
              <a:gd name="connsiteY17" fmla="*/ 4552348 h 5462840"/>
              <a:gd name="connsiteX18" fmla="*/ 5333119 w 6243611"/>
              <a:gd name="connsiteY18" fmla="*/ 5462840 h 5462840"/>
              <a:gd name="connsiteX19" fmla="*/ 4847213 w 6243611"/>
              <a:gd name="connsiteY19" fmla="*/ 5462840 h 5462840"/>
              <a:gd name="connsiteX20" fmla="*/ 4201313 w 6243611"/>
              <a:gd name="connsiteY20" fmla="*/ 5462840 h 5462840"/>
              <a:gd name="connsiteX21" fmla="*/ 3715406 w 6243611"/>
              <a:gd name="connsiteY21" fmla="*/ 5462840 h 5462840"/>
              <a:gd name="connsiteX22" fmla="*/ 3176169 w 6243611"/>
              <a:gd name="connsiteY22" fmla="*/ 5462840 h 5462840"/>
              <a:gd name="connsiteX23" fmla="*/ 2476937 w 6243611"/>
              <a:gd name="connsiteY23" fmla="*/ 5462840 h 5462840"/>
              <a:gd name="connsiteX24" fmla="*/ 2044362 w 6243611"/>
              <a:gd name="connsiteY24" fmla="*/ 5462840 h 5462840"/>
              <a:gd name="connsiteX25" fmla="*/ 1505125 w 6243611"/>
              <a:gd name="connsiteY25" fmla="*/ 5462840 h 5462840"/>
              <a:gd name="connsiteX26" fmla="*/ 912556 w 6243611"/>
              <a:gd name="connsiteY26" fmla="*/ 5462840 h 5462840"/>
              <a:gd name="connsiteX27" fmla="*/ 0 w 6243611"/>
              <a:gd name="connsiteY27" fmla="*/ 5462840 h 5462840"/>
              <a:gd name="connsiteX28" fmla="*/ 0 w 6243611"/>
              <a:gd name="connsiteY28" fmla="*/ 5462840 h 5462840"/>
              <a:gd name="connsiteX29" fmla="*/ 0 w 6243611"/>
              <a:gd name="connsiteY29" fmla="*/ 4984843 h 5462840"/>
              <a:gd name="connsiteX30" fmla="*/ 0 w 6243611"/>
              <a:gd name="connsiteY30" fmla="*/ 4370276 h 5462840"/>
              <a:gd name="connsiteX31" fmla="*/ 0 w 6243611"/>
              <a:gd name="connsiteY31" fmla="*/ 3801233 h 5462840"/>
              <a:gd name="connsiteX32" fmla="*/ 0 w 6243611"/>
              <a:gd name="connsiteY32" fmla="*/ 3368760 h 5462840"/>
              <a:gd name="connsiteX33" fmla="*/ 0 w 6243611"/>
              <a:gd name="connsiteY33" fmla="*/ 2708669 h 5462840"/>
              <a:gd name="connsiteX34" fmla="*/ 0 w 6243611"/>
              <a:gd name="connsiteY34" fmla="*/ 2139626 h 5462840"/>
              <a:gd name="connsiteX35" fmla="*/ 0 w 6243611"/>
              <a:gd name="connsiteY35" fmla="*/ 1616106 h 5462840"/>
              <a:gd name="connsiteX36" fmla="*/ 0 w 6243611"/>
              <a:gd name="connsiteY36" fmla="*/ 910492 h 5462840"/>
              <a:gd name="connsiteX37" fmla="*/ 910492 w 6243611"/>
              <a:gd name="connsiteY37" fmla="*/ 0 h 54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43611" h="5462840" fill="none" extrusionOk="0">
                <a:moveTo>
                  <a:pt x="910492" y="0"/>
                </a:moveTo>
                <a:cubicBezTo>
                  <a:pt x="1141860" y="-37717"/>
                  <a:pt x="1390261" y="50404"/>
                  <a:pt x="1556392" y="0"/>
                </a:cubicBezTo>
                <a:cubicBezTo>
                  <a:pt x="1722523" y="-50404"/>
                  <a:pt x="1988542" y="44619"/>
                  <a:pt x="2255623" y="0"/>
                </a:cubicBezTo>
                <a:cubicBezTo>
                  <a:pt x="2522704" y="-44619"/>
                  <a:pt x="2770158" y="24346"/>
                  <a:pt x="2954854" y="0"/>
                </a:cubicBezTo>
                <a:cubicBezTo>
                  <a:pt x="3139550" y="-24346"/>
                  <a:pt x="3245211" y="38095"/>
                  <a:pt x="3440761" y="0"/>
                </a:cubicBezTo>
                <a:cubicBezTo>
                  <a:pt x="3636311" y="-38095"/>
                  <a:pt x="3953155" y="66439"/>
                  <a:pt x="4139992" y="0"/>
                </a:cubicBezTo>
                <a:cubicBezTo>
                  <a:pt x="4326829" y="-66439"/>
                  <a:pt x="4569107" y="5935"/>
                  <a:pt x="4679229" y="0"/>
                </a:cubicBezTo>
                <a:cubicBezTo>
                  <a:pt x="4789351" y="-5935"/>
                  <a:pt x="5043675" y="1846"/>
                  <a:pt x="5378461" y="0"/>
                </a:cubicBezTo>
                <a:cubicBezTo>
                  <a:pt x="5713247" y="-1846"/>
                  <a:pt x="6057731" y="37466"/>
                  <a:pt x="6243611" y="0"/>
                </a:cubicBezTo>
                <a:lnTo>
                  <a:pt x="6243611" y="0"/>
                </a:lnTo>
                <a:cubicBezTo>
                  <a:pt x="6272555" y="206337"/>
                  <a:pt x="6195081" y="287068"/>
                  <a:pt x="6243611" y="569044"/>
                </a:cubicBezTo>
                <a:cubicBezTo>
                  <a:pt x="6292141" y="851020"/>
                  <a:pt x="6199080" y="942363"/>
                  <a:pt x="6243611" y="1092564"/>
                </a:cubicBezTo>
                <a:cubicBezTo>
                  <a:pt x="6288142" y="1242765"/>
                  <a:pt x="6236351" y="1431101"/>
                  <a:pt x="6243611" y="1525037"/>
                </a:cubicBezTo>
                <a:cubicBezTo>
                  <a:pt x="6250871" y="1618973"/>
                  <a:pt x="6198222" y="1856785"/>
                  <a:pt x="6243611" y="1957510"/>
                </a:cubicBezTo>
                <a:cubicBezTo>
                  <a:pt x="6289000" y="2058235"/>
                  <a:pt x="6234358" y="2367929"/>
                  <a:pt x="6243611" y="2526553"/>
                </a:cubicBezTo>
                <a:cubicBezTo>
                  <a:pt x="6252864" y="2685177"/>
                  <a:pt x="6221667" y="2795306"/>
                  <a:pt x="6243611" y="3004550"/>
                </a:cubicBezTo>
                <a:cubicBezTo>
                  <a:pt x="6265555" y="3213794"/>
                  <a:pt x="6235098" y="3322980"/>
                  <a:pt x="6243611" y="3619117"/>
                </a:cubicBezTo>
                <a:cubicBezTo>
                  <a:pt x="6252124" y="3915254"/>
                  <a:pt x="6187401" y="4097007"/>
                  <a:pt x="6243611" y="4552348"/>
                </a:cubicBezTo>
                <a:cubicBezTo>
                  <a:pt x="6251555" y="5029370"/>
                  <a:pt x="5828995" y="5528246"/>
                  <a:pt x="5333119" y="5462840"/>
                </a:cubicBezTo>
                <a:cubicBezTo>
                  <a:pt x="5120702" y="5472828"/>
                  <a:pt x="5086096" y="5424539"/>
                  <a:pt x="4847213" y="5462840"/>
                </a:cubicBezTo>
                <a:cubicBezTo>
                  <a:pt x="4608330" y="5501141"/>
                  <a:pt x="4518051" y="5448738"/>
                  <a:pt x="4201313" y="5462840"/>
                </a:cubicBezTo>
                <a:cubicBezTo>
                  <a:pt x="3884575" y="5476942"/>
                  <a:pt x="3952086" y="5431528"/>
                  <a:pt x="3715406" y="5462840"/>
                </a:cubicBezTo>
                <a:cubicBezTo>
                  <a:pt x="3478726" y="5494152"/>
                  <a:pt x="3315660" y="5427872"/>
                  <a:pt x="3176169" y="5462840"/>
                </a:cubicBezTo>
                <a:cubicBezTo>
                  <a:pt x="3036678" y="5497808"/>
                  <a:pt x="2633792" y="5390084"/>
                  <a:pt x="2476937" y="5462840"/>
                </a:cubicBezTo>
                <a:cubicBezTo>
                  <a:pt x="2320082" y="5535596"/>
                  <a:pt x="2228215" y="5433879"/>
                  <a:pt x="2044362" y="5462840"/>
                </a:cubicBezTo>
                <a:cubicBezTo>
                  <a:pt x="1860510" y="5491801"/>
                  <a:pt x="1636408" y="5425789"/>
                  <a:pt x="1505125" y="5462840"/>
                </a:cubicBezTo>
                <a:cubicBezTo>
                  <a:pt x="1373842" y="5499891"/>
                  <a:pt x="1142108" y="5405960"/>
                  <a:pt x="912556" y="5462840"/>
                </a:cubicBezTo>
                <a:cubicBezTo>
                  <a:pt x="683004" y="5519720"/>
                  <a:pt x="325669" y="5461271"/>
                  <a:pt x="0" y="5462840"/>
                </a:cubicBezTo>
                <a:lnTo>
                  <a:pt x="0" y="5462840"/>
                </a:lnTo>
                <a:cubicBezTo>
                  <a:pt x="-54168" y="5266738"/>
                  <a:pt x="256" y="5109696"/>
                  <a:pt x="0" y="4984843"/>
                </a:cubicBezTo>
                <a:cubicBezTo>
                  <a:pt x="-256" y="4859990"/>
                  <a:pt x="16532" y="4504625"/>
                  <a:pt x="0" y="4370276"/>
                </a:cubicBezTo>
                <a:cubicBezTo>
                  <a:pt x="-16532" y="4235927"/>
                  <a:pt x="48926" y="3977260"/>
                  <a:pt x="0" y="3801233"/>
                </a:cubicBezTo>
                <a:cubicBezTo>
                  <a:pt x="-48926" y="3625206"/>
                  <a:pt x="44286" y="3559159"/>
                  <a:pt x="0" y="3368760"/>
                </a:cubicBezTo>
                <a:cubicBezTo>
                  <a:pt x="-44286" y="3178361"/>
                  <a:pt x="3048" y="2942038"/>
                  <a:pt x="0" y="2708669"/>
                </a:cubicBezTo>
                <a:cubicBezTo>
                  <a:pt x="-3048" y="2475300"/>
                  <a:pt x="32025" y="2408063"/>
                  <a:pt x="0" y="2139626"/>
                </a:cubicBezTo>
                <a:cubicBezTo>
                  <a:pt x="-32025" y="1871189"/>
                  <a:pt x="56842" y="1844323"/>
                  <a:pt x="0" y="1616106"/>
                </a:cubicBezTo>
                <a:cubicBezTo>
                  <a:pt x="-56842" y="1387889"/>
                  <a:pt x="66919" y="1088685"/>
                  <a:pt x="0" y="910492"/>
                </a:cubicBezTo>
                <a:cubicBezTo>
                  <a:pt x="66279" y="348358"/>
                  <a:pt x="317667" y="97009"/>
                  <a:pt x="910492" y="0"/>
                </a:cubicBezTo>
                <a:close/>
              </a:path>
              <a:path w="6243611" h="5462840" stroke="0" extrusionOk="0">
                <a:moveTo>
                  <a:pt x="910492" y="0"/>
                </a:moveTo>
                <a:cubicBezTo>
                  <a:pt x="1163772" y="-56594"/>
                  <a:pt x="1347891" y="10067"/>
                  <a:pt x="1609723" y="0"/>
                </a:cubicBezTo>
                <a:cubicBezTo>
                  <a:pt x="1871555" y="-10067"/>
                  <a:pt x="1865254" y="23286"/>
                  <a:pt x="2042298" y="0"/>
                </a:cubicBezTo>
                <a:cubicBezTo>
                  <a:pt x="2219343" y="-23286"/>
                  <a:pt x="2572725" y="13723"/>
                  <a:pt x="2741530" y="0"/>
                </a:cubicBezTo>
                <a:cubicBezTo>
                  <a:pt x="2910335" y="-13723"/>
                  <a:pt x="3143961" y="46497"/>
                  <a:pt x="3440761" y="0"/>
                </a:cubicBezTo>
                <a:cubicBezTo>
                  <a:pt x="3737561" y="-46497"/>
                  <a:pt x="3773121" y="52817"/>
                  <a:pt x="4033329" y="0"/>
                </a:cubicBezTo>
                <a:cubicBezTo>
                  <a:pt x="4293537" y="-52817"/>
                  <a:pt x="4485435" y="27373"/>
                  <a:pt x="4679229" y="0"/>
                </a:cubicBezTo>
                <a:cubicBezTo>
                  <a:pt x="4873023" y="-27373"/>
                  <a:pt x="4990513" y="3531"/>
                  <a:pt x="5165136" y="0"/>
                </a:cubicBezTo>
                <a:cubicBezTo>
                  <a:pt x="5339759" y="-3531"/>
                  <a:pt x="5851777" y="41507"/>
                  <a:pt x="6243611" y="0"/>
                </a:cubicBezTo>
                <a:lnTo>
                  <a:pt x="6243611" y="0"/>
                </a:lnTo>
                <a:cubicBezTo>
                  <a:pt x="6276499" y="179379"/>
                  <a:pt x="6231318" y="326572"/>
                  <a:pt x="6243611" y="523520"/>
                </a:cubicBezTo>
                <a:cubicBezTo>
                  <a:pt x="6255904" y="720468"/>
                  <a:pt x="6220900" y="817202"/>
                  <a:pt x="6243611" y="955993"/>
                </a:cubicBezTo>
                <a:cubicBezTo>
                  <a:pt x="6266322" y="1094784"/>
                  <a:pt x="6184996" y="1257934"/>
                  <a:pt x="6243611" y="1525037"/>
                </a:cubicBezTo>
                <a:cubicBezTo>
                  <a:pt x="6302226" y="1792140"/>
                  <a:pt x="6187397" y="1814187"/>
                  <a:pt x="6243611" y="2048557"/>
                </a:cubicBezTo>
                <a:cubicBezTo>
                  <a:pt x="6299825" y="2282927"/>
                  <a:pt x="6205990" y="2414059"/>
                  <a:pt x="6243611" y="2617600"/>
                </a:cubicBezTo>
                <a:cubicBezTo>
                  <a:pt x="6281232" y="2821141"/>
                  <a:pt x="6232847" y="2937279"/>
                  <a:pt x="6243611" y="3232167"/>
                </a:cubicBezTo>
                <a:cubicBezTo>
                  <a:pt x="6254375" y="3527055"/>
                  <a:pt x="6222734" y="3554844"/>
                  <a:pt x="6243611" y="3846734"/>
                </a:cubicBezTo>
                <a:cubicBezTo>
                  <a:pt x="6264488" y="4138624"/>
                  <a:pt x="6227234" y="4318364"/>
                  <a:pt x="6243611" y="4552348"/>
                </a:cubicBezTo>
                <a:cubicBezTo>
                  <a:pt x="6194694" y="4924331"/>
                  <a:pt x="5844978" y="5439960"/>
                  <a:pt x="5333119" y="5462840"/>
                </a:cubicBezTo>
                <a:cubicBezTo>
                  <a:pt x="5063493" y="5462914"/>
                  <a:pt x="4827320" y="5419241"/>
                  <a:pt x="4687219" y="5462840"/>
                </a:cubicBezTo>
                <a:cubicBezTo>
                  <a:pt x="4547118" y="5506439"/>
                  <a:pt x="4395042" y="5432173"/>
                  <a:pt x="4201313" y="5462840"/>
                </a:cubicBezTo>
                <a:cubicBezTo>
                  <a:pt x="4007584" y="5493507"/>
                  <a:pt x="3904327" y="5462625"/>
                  <a:pt x="3768737" y="5462840"/>
                </a:cubicBezTo>
                <a:cubicBezTo>
                  <a:pt x="3633147" y="5463055"/>
                  <a:pt x="3435163" y="5452311"/>
                  <a:pt x="3176169" y="5462840"/>
                </a:cubicBezTo>
                <a:cubicBezTo>
                  <a:pt x="2917175" y="5473369"/>
                  <a:pt x="2843271" y="5415771"/>
                  <a:pt x="2583600" y="5462840"/>
                </a:cubicBezTo>
                <a:cubicBezTo>
                  <a:pt x="2323929" y="5509909"/>
                  <a:pt x="2131671" y="5426395"/>
                  <a:pt x="1884369" y="5462840"/>
                </a:cubicBezTo>
                <a:cubicBezTo>
                  <a:pt x="1637067" y="5499285"/>
                  <a:pt x="1517296" y="5402646"/>
                  <a:pt x="1238469" y="5462840"/>
                </a:cubicBezTo>
                <a:cubicBezTo>
                  <a:pt x="959642" y="5523034"/>
                  <a:pt x="760424" y="5438479"/>
                  <a:pt x="592569" y="5462840"/>
                </a:cubicBezTo>
                <a:cubicBezTo>
                  <a:pt x="424714" y="5487201"/>
                  <a:pt x="158600" y="5461504"/>
                  <a:pt x="0" y="5462840"/>
                </a:cubicBezTo>
                <a:lnTo>
                  <a:pt x="0" y="5462840"/>
                </a:lnTo>
                <a:cubicBezTo>
                  <a:pt x="-21489" y="5288829"/>
                  <a:pt x="18966" y="5233492"/>
                  <a:pt x="0" y="5030367"/>
                </a:cubicBezTo>
                <a:cubicBezTo>
                  <a:pt x="-18966" y="4827242"/>
                  <a:pt x="40218" y="4695219"/>
                  <a:pt x="0" y="4415800"/>
                </a:cubicBezTo>
                <a:cubicBezTo>
                  <a:pt x="-40218" y="4136381"/>
                  <a:pt x="10550" y="4159866"/>
                  <a:pt x="0" y="3983327"/>
                </a:cubicBezTo>
                <a:cubicBezTo>
                  <a:pt x="-10550" y="3806788"/>
                  <a:pt x="3366" y="3729724"/>
                  <a:pt x="0" y="3550854"/>
                </a:cubicBezTo>
                <a:cubicBezTo>
                  <a:pt x="-3366" y="3371984"/>
                  <a:pt x="25156" y="3296043"/>
                  <a:pt x="0" y="3072857"/>
                </a:cubicBezTo>
                <a:cubicBezTo>
                  <a:pt x="-25156" y="2849671"/>
                  <a:pt x="45555" y="2716027"/>
                  <a:pt x="0" y="2503814"/>
                </a:cubicBezTo>
                <a:cubicBezTo>
                  <a:pt x="-45555" y="2291601"/>
                  <a:pt x="39776" y="2177486"/>
                  <a:pt x="0" y="1980294"/>
                </a:cubicBezTo>
                <a:cubicBezTo>
                  <a:pt x="-39776" y="1783102"/>
                  <a:pt x="106632" y="1436079"/>
                  <a:pt x="0" y="910492"/>
                </a:cubicBezTo>
                <a:cubicBezTo>
                  <a:pt x="65469" y="409182"/>
                  <a:pt x="350414" y="38986"/>
                  <a:pt x="91049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 مؤشر إنتاج..</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السلع المعمرة هي السلع التي من المتوقع أن تستمر لمدة تزيد عن الثلاث سنوات وتتطلب استثمارات ضخمة..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لذلك فزيادة طلبات السلع المعمرة يعني تفائل الشركات الصناعية بالنسبة لمستقبل الاقتصاد الأمريكي..</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ولذلك فإن تقرير السلع المعمرة أحد أهم التقارير الاقتصادية..</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والتي تعطي صورة واضحة عن أداء القطاع الصناعي الحالي..</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بل والتنبؤ بمدى تحسن أو تراجع أدائه في المستقبل..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التقرير بصورة شهرية ولكنة يصدر بعد ستة وعشرين يوما  من نهاية الشهر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التقرير..</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يصدره من مكتب الإحصاءات بوزارة التجارة ..</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863574472"/>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Ken Stanford | AccessWDUN">
            <a:extLst>
              <a:ext uri="{FF2B5EF4-FFF2-40B4-BE49-F238E27FC236}">
                <a16:creationId xmlns:a16="http://schemas.microsoft.com/office/drawing/2014/main" id="{4B1C71A9-B856-5017-5511-2E14E084ED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339" y="2214149"/>
            <a:ext cx="3113659" cy="23319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189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992582" y="87440"/>
            <a:ext cx="4236259" cy="903160"/>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DZ" dirty="0"/>
              <a:t>تقرير طلبات القطاع الصناعي الأمريكي</a:t>
            </a:r>
            <a:endParaRPr lang="ar-EG" dirty="0"/>
          </a:p>
          <a:p>
            <a:pPr algn="ctr" rtl="1"/>
            <a:r>
              <a:rPr lang="en-US" dirty="0"/>
              <a:t>Factory Orders</a:t>
            </a:r>
            <a:r>
              <a:rPr lang="ar-DZ" dirty="0"/>
              <a:t> </a:t>
            </a:r>
            <a:endParaRPr lang="en-US" dirty="0"/>
          </a:p>
        </p:txBody>
      </p:sp>
      <p:sp>
        <p:nvSpPr>
          <p:cNvPr id="6" name="Explosion: 8 Points 5">
            <a:extLst>
              <a:ext uri="{FF2B5EF4-FFF2-40B4-BE49-F238E27FC236}">
                <a16:creationId xmlns:a16="http://schemas.microsoft.com/office/drawing/2014/main" id="{B40A36E8-6D24-6829-722E-1BCB31F2E8ED}"/>
              </a:ext>
            </a:extLst>
          </p:cNvPr>
          <p:cNvSpPr/>
          <p:nvPr/>
        </p:nvSpPr>
        <p:spPr>
          <a:xfrm>
            <a:off x="6967583" y="239868"/>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433858" y="5877115"/>
            <a:ext cx="1142245" cy="669925"/>
          </a:xfrm>
        </p:spPr>
        <p:txBody>
          <a:bodyPr/>
          <a:lstStyle/>
          <a:p>
            <a:r>
              <a:rPr lang="ar-EG" sz="6000" dirty="0">
                <a:solidFill>
                  <a:schemeClr val="tx1"/>
                </a:solidFill>
              </a:rPr>
              <a:t>31</a:t>
            </a:r>
            <a:endParaRPr lang="en-US" sz="6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3981796" y="1084200"/>
            <a:ext cx="6243611" cy="5462840"/>
          </a:xfrm>
          <a:custGeom>
            <a:avLst/>
            <a:gdLst>
              <a:gd name="connsiteX0" fmla="*/ 910492 w 6243611"/>
              <a:gd name="connsiteY0" fmla="*/ 0 h 5462840"/>
              <a:gd name="connsiteX1" fmla="*/ 1556392 w 6243611"/>
              <a:gd name="connsiteY1" fmla="*/ 0 h 5462840"/>
              <a:gd name="connsiteX2" fmla="*/ 2255623 w 6243611"/>
              <a:gd name="connsiteY2" fmla="*/ 0 h 5462840"/>
              <a:gd name="connsiteX3" fmla="*/ 2954854 w 6243611"/>
              <a:gd name="connsiteY3" fmla="*/ 0 h 5462840"/>
              <a:gd name="connsiteX4" fmla="*/ 3440761 w 6243611"/>
              <a:gd name="connsiteY4" fmla="*/ 0 h 5462840"/>
              <a:gd name="connsiteX5" fmla="*/ 4139992 w 6243611"/>
              <a:gd name="connsiteY5" fmla="*/ 0 h 5462840"/>
              <a:gd name="connsiteX6" fmla="*/ 4679229 w 6243611"/>
              <a:gd name="connsiteY6" fmla="*/ 0 h 5462840"/>
              <a:gd name="connsiteX7" fmla="*/ 5378461 w 6243611"/>
              <a:gd name="connsiteY7" fmla="*/ 0 h 5462840"/>
              <a:gd name="connsiteX8" fmla="*/ 6243611 w 6243611"/>
              <a:gd name="connsiteY8" fmla="*/ 0 h 5462840"/>
              <a:gd name="connsiteX9" fmla="*/ 6243611 w 6243611"/>
              <a:gd name="connsiteY9" fmla="*/ 0 h 5462840"/>
              <a:gd name="connsiteX10" fmla="*/ 6243611 w 6243611"/>
              <a:gd name="connsiteY10" fmla="*/ 569044 h 5462840"/>
              <a:gd name="connsiteX11" fmla="*/ 6243611 w 6243611"/>
              <a:gd name="connsiteY11" fmla="*/ 1092564 h 5462840"/>
              <a:gd name="connsiteX12" fmla="*/ 6243611 w 6243611"/>
              <a:gd name="connsiteY12" fmla="*/ 1525037 h 5462840"/>
              <a:gd name="connsiteX13" fmla="*/ 6243611 w 6243611"/>
              <a:gd name="connsiteY13" fmla="*/ 1957510 h 5462840"/>
              <a:gd name="connsiteX14" fmla="*/ 6243611 w 6243611"/>
              <a:gd name="connsiteY14" fmla="*/ 2526553 h 5462840"/>
              <a:gd name="connsiteX15" fmla="*/ 6243611 w 6243611"/>
              <a:gd name="connsiteY15" fmla="*/ 3004550 h 5462840"/>
              <a:gd name="connsiteX16" fmla="*/ 6243611 w 6243611"/>
              <a:gd name="connsiteY16" fmla="*/ 3619117 h 5462840"/>
              <a:gd name="connsiteX17" fmla="*/ 6243611 w 6243611"/>
              <a:gd name="connsiteY17" fmla="*/ 4552348 h 5462840"/>
              <a:gd name="connsiteX18" fmla="*/ 5333119 w 6243611"/>
              <a:gd name="connsiteY18" fmla="*/ 5462840 h 5462840"/>
              <a:gd name="connsiteX19" fmla="*/ 4847213 w 6243611"/>
              <a:gd name="connsiteY19" fmla="*/ 5462840 h 5462840"/>
              <a:gd name="connsiteX20" fmla="*/ 4201313 w 6243611"/>
              <a:gd name="connsiteY20" fmla="*/ 5462840 h 5462840"/>
              <a:gd name="connsiteX21" fmla="*/ 3715406 w 6243611"/>
              <a:gd name="connsiteY21" fmla="*/ 5462840 h 5462840"/>
              <a:gd name="connsiteX22" fmla="*/ 3176169 w 6243611"/>
              <a:gd name="connsiteY22" fmla="*/ 5462840 h 5462840"/>
              <a:gd name="connsiteX23" fmla="*/ 2476937 w 6243611"/>
              <a:gd name="connsiteY23" fmla="*/ 5462840 h 5462840"/>
              <a:gd name="connsiteX24" fmla="*/ 2044362 w 6243611"/>
              <a:gd name="connsiteY24" fmla="*/ 5462840 h 5462840"/>
              <a:gd name="connsiteX25" fmla="*/ 1505125 w 6243611"/>
              <a:gd name="connsiteY25" fmla="*/ 5462840 h 5462840"/>
              <a:gd name="connsiteX26" fmla="*/ 912556 w 6243611"/>
              <a:gd name="connsiteY26" fmla="*/ 5462840 h 5462840"/>
              <a:gd name="connsiteX27" fmla="*/ 0 w 6243611"/>
              <a:gd name="connsiteY27" fmla="*/ 5462840 h 5462840"/>
              <a:gd name="connsiteX28" fmla="*/ 0 w 6243611"/>
              <a:gd name="connsiteY28" fmla="*/ 5462840 h 5462840"/>
              <a:gd name="connsiteX29" fmla="*/ 0 w 6243611"/>
              <a:gd name="connsiteY29" fmla="*/ 4984843 h 5462840"/>
              <a:gd name="connsiteX30" fmla="*/ 0 w 6243611"/>
              <a:gd name="connsiteY30" fmla="*/ 4370276 h 5462840"/>
              <a:gd name="connsiteX31" fmla="*/ 0 w 6243611"/>
              <a:gd name="connsiteY31" fmla="*/ 3801233 h 5462840"/>
              <a:gd name="connsiteX32" fmla="*/ 0 w 6243611"/>
              <a:gd name="connsiteY32" fmla="*/ 3368760 h 5462840"/>
              <a:gd name="connsiteX33" fmla="*/ 0 w 6243611"/>
              <a:gd name="connsiteY33" fmla="*/ 2708669 h 5462840"/>
              <a:gd name="connsiteX34" fmla="*/ 0 w 6243611"/>
              <a:gd name="connsiteY34" fmla="*/ 2139626 h 5462840"/>
              <a:gd name="connsiteX35" fmla="*/ 0 w 6243611"/>
              <a:gd name="connsiteY35" fmla="*/ 1616106 h 5462840"/>
              <a:gd name="connsiteX36" fmla="*/ 0 w 6243611"/>
              <a:gd name="connsiteY36" fmla="*/ 910492 h 5462840"/>
              <a:gd name="connsiteX37" fmla="*/ 910492 w 6243611"/>
              <a:gd name="connsiteY37" fmla="*/ 0 h 54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43611" h="5462840" fill="none" extrusionOk="0">
                <a:moveTo>
                  <a:pt x="910492" y="0"/>
                </a:moveTo>
                <a:cubicBezTo>
                  <a:pt x="1141860" y="-37717"/>
                  <a:pt x="1390261" y="50404"/>
                  <a:pt x="1556392" y="0"/>
                </a:cubicBezTo>
                <a:cubicBezTo>
                  <a:pt x="1722523" y="-50404"/>
                  <a:pt x="1988542" y="44619"/>
                  <a:pt x="2255623" y="0"/>
                </a:cubicBezTo>
                <a:cubicBezTo>
                  <a:pt x="2522704" y="-44619"/>
                  <a:pt x="2770158" y="24346"/>
                  <a:pt x="2954854" y="0"/>
                </a:cubicBezTo>
                <a:cubicBezTo>
                  <a:pt x="3139550" y="-24346"/>
                  <a:pt x="3245211" y="38095"/>
                  <a:pt x="3440761" y="0"/>
                </a:cubicBezTo>
                <a:cubicBezTo>
                  <a:pt x="3636311" y="-38095"/>
                  <a:pt x="3953155" y="66439"/>
                  <a:pt x="4139992" y="0"/>
                </a:cubicBezTo>
                <a:cubicBezTo>
                  <a:pt x="4326829" y="-66439"/>
                  <a:pt x="4569107" y="5935"/>
                  <a:pt x="4679229" y="0"/>
                </a:cubicBezTo>
                <a:cubicBezTo>
                  <a:pt x="4789351" y="-5935"/>
                  <a:pt x="5043675" y="1846"/>
                  <a:pt x="5378461" y="0"/>
                </a:cubicBezTo>
                <a:cubicBezTo>
                  <a:pt x="5713247" y="-1846"/>
                  <a:pt x="6057731" y="37466"/>
                  <a:pt x="6243611" y="0"/>
                </a:cubicBezTo>
                <a:lnTo>
                  <a:pt x="6243611" y="0"/>
                </a:lnTo>
                <a:cubicBezTo>
                  <a:pt x="6272555" y="206337"/>
                  <a:pt x="6195081" y="287068"/>
                  <a:pt x="6243611" y="569044"/>
                </a:cubicBezTo>
                <a:cubicBezTo>
                  <a:pt x="6292141" y="851020"/>
                  <a:pt x="6199080" y="942363"/>
                  <a:pt x="6243611" y="1092564"/>
                </a:cubicBezTo>
                <a:cubicBezTo>
                  <a:pt x="6288142" y="1242765"/>
                  <a:pt x="6236351" y="1431101"/>
                  <a:pt x="6243611" y="1525037"/>
                </a:cubicBezTo>
                <a:cubicBezTo>
                  <a:pt x="6250871" y="1618973"/>
                  <a:pt x="6198222" y="1856785"/>
                  <a:pt x="6243611" y="1957510"/>
                </a:cubicBezTo>
                <a:cubicBezTo>
                  <a:pt x="6289000" y="2058235"/>
                  <a:pt x="6234358" y="2367929"/>
                  <a:pt x="6243611" y="2526553"/>
                </a:cubicBezTo>
                <a:cubicBezTo>
                  <a:pt x="6252864" y="2685177"/>
                  <a:pt x="6221667" y="2795306"/>
                  <a:pt x="6243611" y="3004550"/>
                </a:cubicBezTo>
                <a:cubicBezTo>
                  <a:pt x="6265555" y="3213794"/>
                  <a:pt x="6235098" y="3322980"/>
                  <a:pt x="6243611" y="3619117"/>
                </a:cubicBezTo>
                <a:cubicBezTo>
                  <a:pt x="6252124" y="3915254"/>
                  <a:pt x="6187401" y="4097007"/>
                  <a:pt x="6243611" y="4552348"/>
                </a:cubicBezTo>
                <a:cubicBezTo>
                  <a:pt x="6251555" y="5029370"/>
                  <a:pt x="5828995" y="5528246"/>
                  <a:pt x="5333119" y="5462840"/>
                </a:cubicBezTo>
                <a:cubicBezTo>
                  <a:pt x="5120702" y="5472828"/>
                  <a:pt x="5086096" y="5424539"/>
                  <a:pt x="4847213" y="5462840"/>
                </a:cubicBezTo>
                <a:cubicBezTo>
                  <a:pt x="4608330" y="5501141"/>
                  <a:pt x="4518051" y="5448738"/>
                  <a:pt x="4201313" y="5462840"/>
                </a:cubicBezTo>
                <a:cubicBezTo>
                  <a:pt x="3884575" y="5476942"/>
                  <a:pt x="3952086" y="5431528"/>
                  <a:pt x="3715406" y="5462840"/>
                </a:cubicBezTo>
                <a:cubicBezTo>
                  <a:pt x="3478726" y="5494152"/>
                  <a:pt x="3315660" y="5427872"/>
                  <a:pt x="3176169" y="5462840"/>
                </a:cubicBezTo>
                <a:cubicBezTo>
                  <a:pt x="3036678" y="5497808"/>
                  <a:pt x="2633792" y="5390084"/>
                  <a:pt x="2476937" y="5462840"/>
                </a:cubicBezTo>
                <a:cubicBezTo>
                  <a:pt x="2320082" y="5535596"/>
                  <a:pt x="2228215" y="5433879"/>
                  <a:pt x="2044362" y="5462840"/>
                </a:cubicBezTo>
                <a:cubicBezTo>
                  <a:pt x="1860510" y="5491801"/>
                  <a:pt x="1636408" y="5425789"/>
                  <a:pt x="1505125" y="5462840"/>
                </a:cubicBezTo>
                <a:cubicBezTo>
                  <a:pt x="1373842" y="5499891"/>
                  <a:pt x="1142108" y="5405960"/>
                  <a:pt x="912556" y="5462840"/>
                </a:cubicBezTo>
                <a:cubicBezTo>
                  <a:pt x="683004" y="5519720"/>
                  <a:pt x="325669" y="5461271"/>
                  <a:pt x="0" y="5462840"/>
                </a:cubicBezTo>
                <a:lnTo>
                  <a:pt x="0" y="5462840"/>
                </a:lnTo>
                <a:cubicBezTo>
                  <a:pt x="-54168" y="5266738"/>
                  <a:pt x="256" y="5109696"/>
                  <a:pt x="0" y="4984843"/>
                </a:cubicBezTo>
                <a:cubicBezTo>
                  <a:pt x="-256" y="4859990"/>
                  <a:pt x="16532" y="4504625"/>
                  <a:pt x="0" y="4370276"/>
                </a:cubicBezTo>
                <a:cubicBezTo>
                  <a:pt x="-16532" y="4235927"/>
                  <a:pt x="48926" y="3977260"/>
                  <a:pt x="0" y="3801233"/>
                </a:cubicBezTo>
                <a:cubicBezTo>
                  <a:pt x="-48926" y="3625206"/>
                  <a:pt x="44286" y="3559159"/>
                  <a:pt x="0" y="3368760"/>
                </a:cubicBezTo>
                <a:cubicBezTo>
                  <a:pt x="-44286" y="3178361"/>
                  <a:pt x="3048" y="2942038"/>
                  <a:pt x="0" y="2708669"/>
                </a:cubicBezTo>
                <a:cubicBezTo>
                  <a:pt x="-3048" y="2475300"/>
                  <a:pt x="32025" y="2408063"/>
                  <a:pt x="0" y="2139626"/>
                </a:cubicBezTo>
                <a:cubicBezTo>
                  <a:pt x="-32025" y="1871189"/>
                  <a:pt x="56842" y="1844323"/>
                  <a:pt x="0" y="1616106"/>
                </a:cubicBezTo>
                <a:cubicBezTo>
                  <a:pt x="-56842" y="1387889"/>
                  <a:pt x="66919" y="1088685"/>
                  <a:pt x="0" y="910492"/>
                </a:cubicBezTo>
                <a:cubicBezTo>
                  <a:pt x="66279" y="348358"/>
                  <a:pt x="317667" y="97009"/>
                  <a:pt x="910492" y="0"/>
                </a:cubicBezTo>
                <a:close/>
              </a:path>
              <a:path w="6243611" h="5462840" stroke="0" extrusionOk="0">
                <a:moveTo>
                  <a:pt x="910492" y="0"/>
                </a:moveTo>
                <a:cubicBezTo>
                  <a:pt x="1163772" y="-56594"/>
                  <a:pt x="1347891" y="10067"/>
                  <a:pt x="1609723" y="0"/>
                </a:cubicBezTo>
                <a:cubicBezTo>
                  <a:pt x="1871555" y="-10067"/>
                  <a:pt x="1865254" y="23286"/>
                  <a:pt x="2042298" y="0"/>
                </a:cubicBezTo>
                <a:cubicBezTo>
                  <a:pt x="2219343" y="-23286"/>
                  <a:pt x="2572725" y="13723"/>
                  <a:pt x="2741530" y="0"/>
                </a:cubicBezTo>
                <a:cubicBezTo>
                  <a:pt x="2910335" y="-13723"/>
                  <a:pt x="3143961" y="46497"/>
                  <a:pt x="3440761" y="0"/>
                </a:cubicBezTo>
                <a:cubicBezTo>
                  <a:pt x="3737561" y="-46497"/>
                  <a:pt x="3773121" y="52817"/>
                  <a:pt x="4033329" y="0"/>
                </a:cubicBezTo>
                <a:cubicBezTo>
                  <a:pt x="4293537" y="-52817"/>
                  <a:pt x="4485435" y="27373"/>
                  <a:pt x="4679229" y="0"/>
                </a:cubicBezTo>
                <a:cubicBezTo>
                  <a:pt x="4873023" y="-27373"/>
                  <a:pt x="4990513" y="3531"/>
                  <a:pt x="5165136" y="0"/>
                </a:cubicBezTo>
                <a:cubicBezTo>
                  <a:pt x="5339759" y="-3531"/>
                  <a:pt x="5851777" y="41507"/>
                  <a:pt x="6243611" y="0"/>
                </a:cubicBezTo>
                <a:lnTo>
                  <a:pt x="6243611" y="0"/>
                </a:lnTo>
                <a:cubicBezTo>
                  <a:pt x="6276499" y="179379"/>
                  <a:pt x="6231318" y="326572"/>
                  <a:pt x="6243611" y="523520"/>
                </a:cubicBezTo>
                <a:cubicBezTo>
                  <a:pt x="6255904" y="720468"/>
                  <a:pt x="6220900" y="817202"/>
                  <a:pt x="6243611" y="955993"/>
                </a:cubicBezTo>
                <a:cubicBezTo>
                  <a:pt x="6266322" y="1094784"/>
                  <a:pt x="6184996" y="1257934"/>
                  <a:pt x="6243611" y="1525037"/>
                </a:cubicBezTo>
                <a:cubicBezTo>
                  <a:pt x="6302226" y="1792140"/>
                  <a:pt x="6187397" y="1814187"/>
                  <a:pt x="6243611" y="2048557"/>
                </a:cubicBezTo>
                <a:cubicBezTo>
                  <a:pt x="6299825" y="2282927"/>
                  <a:pt x="6205990" y="2414059"/>
                  <a:pt x="6243611" y="2617600"/>
                </a:cubicBezTo>
                <a:cubicBezTo>
                  <a:pt x="6281232" y="2821141"/>
                  <a:pt x="6232847" y="2937279"/>
                  <a:pt x="6243611" y="3232167"/>
                </a:cubicBezTo>
                <a:cubicBezTo>
                  <a:pt x="6254375" y="3527055"/>
                  <a:pt x="6222734" y="3554844"/>
                  <a:pt x="6243611" y="3846734"/>
                </a:cubicBezTo>
                <a:cubicBezTo>
                  <a:pt x="6264488" y="4138624"/>
                  <a:pt x="6227234" y="4318364"/>
                  <a:pt x="6243611" y="4552348"/>
                </a:cubicBezTo>
                <a:cubicBezTo>
                  <a:pt x="6194694" y="4924331"/>
                  <a:pt x="5844978" y="5439960"/>
                  <a:pt x="5333119" y="5462840"/>
                </a:cubicBezTo>
                <a:cubicBezTo>
                  <a:pt x="5063493" y="5462914"/>
                  <a:pt x="4827320" y="5419241"/>
                  <a:pt x="4687219" y="5462840"/>
                </a:cubicBezTo>
                <a:cubicBezTo>
                  <a:pt x="4547118" y="5506439"/>
                  <a:pt x="4395042" y="5432173"/>
                  <a:pt x="4201313" y="5462840"/>
                </a:cubicBezTo>
                <a:cubicBezTo>
                  <a:pt x="4007584" y="5493507"/>
                  <a:pt x="3904327" y="5462625"/>
                  <a:pt x="3768737" y="5462840"/>
                </a:cubicBezTo>
                <a:cubicBezTo>
                  <a:pt x="3633147" y="5463055"/>
                  <a:pt x="3435163" y="5452311"/>
                  <a:pt x="3176169" y="5462840"/>
                </a:cubicBezTo>
                <a:cubicBezTo>
                  <a:pt x="2917175" y="5473369"/>
                  <a:pt x="2843271" y="5415771"/>
                  <a:pt x="2583600" y="5462840"/>
                </a:cubicBezTo>
                <a:cubicBezTo>
                  <a:pt x="2323929" y="5509909"/>
                  <a:pt x="2131671" y="5426395"/>
                  <a:pt x="1884369" y="5462840"/>
                </a:cubicBezTo>
                <a:cubicBezTo>
                  <a:pt x="1637067" y="5499285"/>
                  <a:pt x="1517296" y="5402646"/>
                  <a:pt x="1238469" y="5462840"/>
                </a:cubicBezTo>
                <a:cubicBezTo>
                  <a:pt x="959642" y="5523034"/>
                  <a:pt x="760424" y="5438479"/>
                  <a:pt x="592569" y="5462840"/>
                </a:cubicBezTo>
                <a:cubicBezTo>
                  <a:pt x="424714" y="5487201"/>
                  <a:pt x="158600" y="5461504"/>
                  <a:pt x="0" y="5462840"/>
                </a:cubicBezTo>
                <a:lnTo>
                  <a:pt x="0" y="5462840"/>
                </a:lnTo>
                <a:cubicBezTo>
                  <a:pt x="-21489" y="5288829"/>
                  <a:pt x="18966" y="5233492"/>
                  <a:pt x="0" y="5030367"/>
                </a:cubicBezTo>
                <a:cubicBezTo>
                  <a:pt x="-18966" y="4827242"/>
                  <a:pt x="40218" y="4695219"/>
                  <a:pt x="0" y="4415800"/>
                </a:cubicBezTo>
                <a:cubicBezTo>
                  <a:pt x="-40218" y="4136381"/>
                  <a:pt x="10550" y="4159866"/>
                  <a:pt x="0" y="3983327"/>
                </a:cubicBezTo>
                <a:cubicBezTo>
                  <a:pt x="-10550" y="3806788"/>
                  <a:pt x="3366" y="3729724"/>
                  <a:pt x="0" y="3550854"/>
                </a:cubicBezTo>
                <a:cubicBezTo>
                  <a:pt x="-3366" y="3371984"/>
                  <a:pt x="25156" y="3296043"/>
                  <a:pt x="0" y="3072857"/>
                </a:cubicBezTo>
                <a:cubicBezTo>
                  <a:pt x="-25156" y="2849671"/>
                  <a:pt x="45555" y="2716027"/>
                  <a:pt x="0" y="2503814"/>
                </a:cubicBezTo>
                <a:cubicBezTo>
                  <a:pt x="-45555" y="2291601"/>
                  <a:pt x="39776" y="2177486"/>
                  <a:pt x="0" y="1980294"/>
                </a:cubicBezTo>
                <a:cubicBezTo>
                  <a:pt x="-39776" y="1783102"/>
                  <a:pt x="106632" y="1436079"/>
                  <a:pt x="0" y="910492"/>
                </a:cubicBezTo>
                <a:cubicBezTo>
                  <a:pt x="65469" y="409182"/>
                  <a:pt x="350414" y="38986"/>
                  <a:pt x="910492"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نوع المؤشر:مؤشر إنتاج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هو أحد مؤشرات الإنتاج..</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ويعتبر أحد أهم المؤشرات الاقتصادية الخاصة بالقطاع الصناعي..</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حيث يغطي التقرير بيانات ما يقرب من 4000 وحدة صناعية يضمون حوالي 89 مجالًا صناعيًا..</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وتصل قيمتها إلى أكثر من 500 مليون دولار..</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كما يقدم المؤشر الإحصائيات الخاصة بطلبات المصنعين الجديدة والمخزونات وشحنات.</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وجدير بالذكر أن جميع بيانات واحصائيات التقرير لا تركز فقط على السلع المعمرة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ولكنها أيضًا تعطي بيانات عن السلع غير المعمرة..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كما يقوم التقرير بمراجعة نتائج الشهرين السابقين مع مقارنتهم بالنتائج الحالية..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عن طريق حساب النسبة المئوية لحجم تغيرات القيم المقدمة..</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بصورة شهرية ولكنة يصدر بعد خمس أسابيع من إنتهاء الشهر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التقرير: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من خلال مكتب التحليل الاقتصادي بوزارة التجارة الأمريكية.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2683846483"/>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a:extLst>
              <a:ext uri="{FF2B5EF4-FFF2-40B4-BE49-F238E27FC236}">
                <a16:creationId xmlns:a16="http://schemas.microsoft.com/office/drawing/2014/main" id="{137A8B9D-8717-2976-3238-BBD49F5E6332}"/>
              </a:ext>
            </a:extLst>
          </p:cNvPr>
          <p:cNvSpPr>
            <a:spLocks noChangeAspect="1" noChangeArrowheads="1"/>
          </p:cNvSpPr>
          <p:nvPr/>
        </p:nvSpPr>
        <p:spPr bwMode="auto">
          <a:xfrm>
            <a:off x="4791075" y="21240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a:extLst>
              <a:ext uri="{FF2B5EF4-FFF2-40B4-BE49-F238E27FC236}">
                <a16:creationId xmlns:a16="http://schemas.microsoft.com/office/drawing/2014/main" id="{102A3914-419A-BDF9-6664-536E3B9E964E}"/>
              </a:ext>
            </a:extLst>
          </p:cNvPr>
          <p:cNvSpPr>
            <a:spLocks noChangeAspect="1" noChangeArrowheads="1"/>
          </p:cNvSpPr>
          <p:nvPr/>
        </p:nvSpPr>
        <p:spPr bwMode="auto">
          <a:xfrm>
            <a:off x="4943475" y="2276475"/>
            <a:ext cx="2609850" cy="2609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a:extLst>
              <a:ext uri="{FF2B5EF4-FFF2-40B4-BE49-F238E27FC236}">
                <a16:creationId xmlns:a16="http://schemas.microsoft.com/office/drawing/2014/main" id="{D833AD5C-52AC-FF60-23AD-B7061CD6D6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147" y="2704987"/>
            <a:ext cx="3133374" cy="15834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0442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240BF-DAEF-9372-A38D-78F3509B052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AED5322-D411-EA66-0ABD-9572F764E0E1}"/>
              </a:ext>
            </a:extLst>
          </p:cNvPr>
          <p:cNvSpPr/>
          <p:nvPr/>
        </p:nvSpPr>
        <p:spPr>
          <a:xfrm>
            <a:off x="4743027" y="4522354"/>
            <a:ext cx="6974378" cy="161682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EG" sz="4800" dirty="0"/>
              <a:t>كورس تعليم التداول</a:t>
            </a:r>
          </a:p>
          <a:p>
            <a:pPr algn="ctr"/>
            <a:r>
              <a:rPr lang="ar-EG" dirty="0"/>
              <a:t>للمبتدأين</a:t>
            </a:r>
          </a:p>
          <a:p>
            <a:pPr algn="ctr"/>
            <a:r>
              <a:rPr lang="en-US" dirty="0"/>
              <a:t>From A  to  Z</a:t>
            </a:r>
          </a:p>
          <a:p>
            <a:pPr algn="ctr"/>
            <a:r>
              <a:rPr lang="en-US" dirty="0">
                <a:solidFill>
                  <a:schemeClr val="tx1">
                    <a:lumMod val="65000"/>
                  </a:schemeClr>
                </a:solidFill>
              </a:rPr>
              <a:t>Eslam Salman</a:t>
            </a:r>
          </a:p>
        </p:txBody>
      </p:sp>
    </p:spTree>
    <p:extLst>
      <p:ext uri="{BB962C8B-B14F-4D97-AF65-F5344CB8AC3E}">
        <p14:creationId xmlns:p14="http://schemas.microsoft.com/office/powerpoint/2010/main" val="701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iterate type="lt">
                                    <p:tmPct val="10000"/>
                                  </p:iterate>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612572" y="128614"/>
            <a:ext cx="5722152"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3200" dirty="0">
                <a:ln w="0"/>
                <a:solidFill>
                  <a:schemeClr val="accent1"/>
                </a:solidFill>
                <a:effectLst>
                  <a:outerShdw blurRad="38100" dist="25400" dir="5400000" algn="ctr" rotWithShape="0">
                    <a:srgbClr val="6E747A">
                      <a:alpha val="43000"/>
                    </a:srgbClr>
                  </a:outerShdw>
                </a:effectLst>
              </a:rPr>
              <a:t>أهداف البنك الفيدرالي الأمريكي</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3</a:t>
            </a:r>
            <a:endParaRPr lang="en-US" sz="8000" dirty="0">
              <a:solidFill>
                <a:schemeClr val="tx1"/>
              </a:solidFill>
            </a:endParaRPr>
          </a:p>
        </p:txBody>
      </p:sp>
      <p:graphicFrame>
        <p:nvGraphicFramePr>
          <p:cNvPr id="9" name="Diagram 8">
            <a:extLst>
              <a:ext uri="{FF2B5EF4-FFF2-40B4-BE49-F238E27FC236}">
                <a16:creationId xmlns:a16="http://schemas.microsoft.com/office/drawing/2014/main" id="{85581194-F98D-C6DB-A1B8-516D9B949CF6}"/>
              </a:ext>
            </a:extLst>
          </p:cNvPr>
          <p:cNvGraphicFramePr/>
          <p:nvPr>
            <p:extLst>
              <p:ext uri="{D42A27DB-BD31-4B8C-83A1-F6EECF244321}">
                <p14:modId xmlns:p14="http://schemas.microsoft.com/office/powerpoint/2010/main" val="596952162"/>
              </p:ext>
            </p:extLst>
          </p:nvPr>
        </p:nvGraphicFramePr>
        <p:xfrm>
          <a:off x="814648" y="696907"/>
          <a:ext cx="9434560" cy="6289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0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3200" dirty="0">
                <a:ln w="0"/>
                <a:solidFill>
                  <a:schemeClr val="accent1"/>
                </a:solidFill>
                <a:effectLst>
                  <a:outerShdw blurRad="38100" dist="25400" dir="5400000" algn="ctr" rotWithShape="0">
                    <a:srgbClr val="6E747A">
                      <a:alpha val="43000"/>
                    </a:srgbClr>
                  </a:outerShdw>
                </a:effectLst>
              </a:rPr>
              <a:t>أدوات البنك لتحفيز أو إبطاء النمو</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4</a:t>
            </a:r>
            <a:endParaRPr lang="en-US" sz="8000" dirty="0">
              <a:solidFill>
                <a:schemeClr val="tx1"/>
              </a:solidFill>
            </a:endParaRPr>
          </a:p>
        </p:txBody>
      </p:sp>
      <p:pic>
        <p:nvPicPr>
          <p:cNvPr id="4" name="Picture 3">
            <a:extLst>
              <a:ext uri="{FF2B5EF4-FFF2-40B4-BE49-F238E27FC236}">
                <a16:creationId xmlns:a16="http://schemas.microsoft.com/office/drawing/2014/main" id="{45D25F9C-00D2-C7B0-608C-5919E88D8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93" y="1046175"/>
            <a:ext cx="5128285" cy="26890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7E8B6BB2-AF8E-10BD-F913-2DD853DE3E6C}"/>
              </a:ext>
            </a:extLst>
          </p:cNvPr>
          <p:cNvSpPr txBox="1"/>
          <p:nvPr/>
        </p:nvSpPr>
        <p:spPr>
          <a:xfrm>
            <a:off x="6530862" y="6124640"/>
            <a:ext cx="1803862" cy="369332"/>
          </a:xfrm>
          <a:prstGeom prst="rect">
            <a:avLst/>
          </a:prstGeom>
          <a:solidFill>
            <a:schemeClr val="tx1"/>
          </a:solidFill>
          <a:ln>
            <a:noFill/>
          </a:ln>
          <a:effectLst>
            <a:outerShdw blurRad="50800" dist="38100" dir="5400000" algn="t" rotWithShape="0">
              <a:prstClr val="black">
                <a:alpha val="40000"/>
              </a:prstClr>
            </a:outerShdw>
          </a:effectLst>
        </p:spPr>
        <p:txBody>
          <a:bodyPr wrap="square" rtlCol="0">
            <a:spAutoFit/>
          </a:bodyPr>
          <a:lstStyle/>
          <a:p>
            <a:pPr algn="ctr"/>
            <a:r>
              <a:rPr lang="ar-EG" dirty="0">
                <a:ln w="0"/>
                <a:solidFill>
                  <a:srgbClr val="FF0000"/>
                </a:solidFill>
                <a:effectLst>
                  <a:outerShdw blurRad="38100" dist="25400" dir="5400000" algn="ctr" rotWithShape="0">
                    <a:srgbClr val="6E747A">
                      <a:alpha val="43000"/>
                    </a:srgbClr>
                  </a:outerShdw>
                </a:effectLst>
              </a:rPr>
              <a:t>في حالة الركود</a:t>
            </a:r>
            <a:endParaRPr lang="en-US" dirty="0">
              <a:ln w="0"/>
              <a:solidFill>
                <a:srgbClr val="FF0000"/>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60292215-B784-4E9E-7C99-F6261519FCB4}"/>
              </a:ext>
            </a:extLst>
          </p:cNvPr>
          <p:cNvSpPr txBox="1"/>
          <p:nvPr/>
        </p:nvSpPr>
        <p:spPr>
          <a:xfrm>
            <a:off x="8611987" y="616656"/>
            <a:ext cx="1803862" cy="369332"/>
          </a:xfrm>
          <a:prstGeom prst="rect">
            <a:avLst/>
          </a:prstGeom>
          <a:solidFill>
            <a:schemeClr val="tx1"/>
          </a:solidFill>
          <a:ln>
            <a:noFill/>
          </a:ln>
          <a:effectLst>
            <a:outerShdw blurRad="50800" dist="38100" dir="5400000" algn="t" rotWithShape="0">
              <a:prstClr val="black">
                <a:alpha val="40000"/>
              </a:prstClr>
            </a:outerShdw>
          </a:effectLst>
        </p:spPr>
        <p:txBody>
          <a:bodyPr wrap="square" rtlCol="0">
            <a:spAutoFit/>
          </a:bodyPr>
          <a:lstStyle/>
          <a:p>
            <a:pPr algn="ctr"/>
            <a:r>
              <a:rPr lang="ar-EG" dirty="0">
                <a:ln w="0"/>
                <a:solidFill>
                  <a:srgbClr val="00B050"/>
                </a:solidFill>
                <a:effectLst>
                  <a:outerShdw blurRad="38100" dist="25400" dir="5400000" algn="ctr" rotWithShape="0">
                    <a:srgbClr val="6E747A">
                      <a:alpha val="43000"/>
                    </a:srgbClr>
                  </a:outerShdw>
                </a:effectLst>
              </a:rPr>
              <a:t>في حالة التضخم</a:t>
            </a:r>
            <a:endParaRPr lang="en-US" dirty="0">
              <a:ln w="0"/>
              <a:solidFill>
                <a:srgbClr val="00B050"/>
              </a:solidFill>
              <a:effectLst>
                <a:outerShdw blurRad="38100" dist="25400" dir="5400000" algn="ctr" rotWithShape="0">
                  <a:srgbClr val="6E747A">
                    <a:alpha val="43000"/>
                  </a:srgbClr>
                </a:outerShdw>
              </a:effectLst>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6945284" y="1099379"/>
            <a:ext cx="4920402" cy="4104388"/>
          </a:xfrm>
          <a:custGeom>
            <a:avLst/>
            <a:gdLst>
              <a:gd name="connsiteX0" fmla="*/ 684078 w 4920402"/>
              <a:gd name="connsiteY0" fmla="*/ 0 h 4104388"/>
              <a:gd name="connsiteX1" fmla="*/ 1255982 w 4920402"/>
              <a:gd name="connsiteY1" fmla="*/ 0 h 4104388"/>
              <a:gd name="connsiteX2" fmla="*/ 1785522 w 4920402"/>
              <a:gd name="connsiteY2" fmla="*/ 0 h 4104388"/>
              <a:gd name="connsiteX3" fmla="*/ 2272700 w 4920402"/>
              <a:gd name="connsiteY3" fmla="*/ 0 h 4104388"/>
              <a:gd name="connsiteX4" fmla="*/ 2886966 w 4920402"/>
              <a:gd name="connsiteY4" fmla="*/ 0 h 4104388"/>
              <a:gd name="connsiteX5" fmla="*/ 3416507 w 4920402"/>
              <a:gd name="connsiteY5" fmla="*/ 0 h 4104388"/>
              <a:gd name="connsiteX6" fmla="*/ 3903684 w 4920402"/>
              <a:gd name="connsiteY6" fmla="*/ 0 h 4104388"/>
              <a:gd name="connsiteX7" fmla="*/ 4920402 w 4920402"/>
              <a:gd name="connsiteY7" fmla="*/ 0 h 4104388"/>
              <a:gd name="connsiteX8" fmla="*/ 4920402 w 4920402"/>
              <a:gd name="connsiteY8" fmla="*/ 0 h 4104388"/>
              <a:gd name="connsiteX9" fmla="*/ 4920402 w 4920402"/>
              <a:gd name="connsiteY9" fmla="*/ 638458 h 4104388"/>
              <a:gd name="connsiteX10" fmla="*/ 4920402 w 4920402"/>
              <a:gd name="connsiteY10" fmla="*/ 1208510 h 4104388"/>
              <a:gd name="connsiteX11" fmla="*/ 4920402 w 4920402"/>
              <a:gd name="connsiteY11" fmla="*/ 1778561 h 4104388"/>
              <a:gd name="connsiteX12" fmla="*/ 4920402 w 4920402"/>
              <a:gd name="connsiteY12" fmla="*/ 2314410 h 4104388"/>
              <a:gd name="connsiteX13" fmla="*/ 4920402 w 4920402"/>
              <a:gd name="connsiteY13" fmla="*/ 2918665 h 4104388"/>
              <a:gd name="connsiteX14" fmla="*/ 4920402 w 4920402"/>
              <a:gd name="connsiteY14" fmla="*/ 3420310 h 4104388"/>
              <a:gd name="connsiteX15" fmla="*/ 4236324 w 4920402"/>
              <a:gd name="connsiteY15" fmla="*/ 4104388 h 4104388"/>
              <a:gd name="connsiteX16" fmla="*/ 3749147 w 4920402"/>
              <a:gd name="connsiteY16" fmla="*/ 4104388 h 4104388"/>
              <a:gd name="connsiteX17" fmla="*/ 3346696 w 4920402"/>
              <a:gd name="connsiteY17" fmla="*/ 4104388 h 4104388"/>
              <a:gd name="connsiteX18" fmla="*/ 2944245 w 4920402"/>
              <a:gd name="connsiteY18" fmla="*/ 4104388 h 4104388"/>
              <a:gd name="connsiteX19" fmla="*/ 2414705 w 4920402"/>
              <a:gd name="connsiteY19" fmla="*/ 4104388 h 4104388"/>
              <a:gd name="connsiteX20" fmla="*/ 1969891 w 4920402"/>
              <a:gd name="connsiteY20" fmla="*/ 4104388 h 4104388"/>
              <a:gd name="connsiteX21" fmla="*/ 1397987 w 4920402"/>
              <a:gd name="connsiteY21" fmla="*/ 4104388 h 4104388"/>
              <a:gd name="connsiteX22" fmla="*/ 783720 w 4920402"/>
              <a:gd name="connsiteY22" fmla="*/ 4104388 h 4104388"/>
              <a:gd name="connsiteX23" fmla="*/ 0 w 4920402"/>
              <a:gd name="connsiteY23" fmla="*/ 4104388 h 4104388"/>
              <a:gd name="connsiteX24" fmla="*/ 0 w 4920402"/>
              <a:gd name="connsiteY24" fmla="*/ 4104388 h 4104388"/>
              <a:gd name="connsiteX25" fmla="*/ 0 w 4920402"/>
              <a:gd name="connsiteY25" fmla="*/ 3568539 h 4104388"/>
              <a:gd name="connsiteX26" fmla="*/ 0 w 4920402"/>
              <a:gd name="connsiteY26" fmla="*/ 2964285 h 4104388"/>
              <a:gd name="connsiteX27" fmla="*/ 0 w 4920402"/>
              <a:gd name="connsiteY27" fmla="*/ 2428436 h 4104388"/>
              <a:gd name="connsiteX28" fmla="*/ 0 w 4920402"/>
              <a:gd name="connsiteY28" fmla="*/ 1892588 h 4104388"/>
              <a:gd name="connsiteX29" fmla="*/ 0 w 4920402"/>
              <a:gd name="connsiteY29" fmla="*/ 1254130 h 4104388"/>
              <a:gd name="connsiteX30" fmla="*/ 0 w 4920402"/>
              <a:gd name="connsiteY30" fmla="*/ 684078 h 4104388"/>
              <a:gd name="connsiteX31" fmla="*/ 684078 w 4920402"/>
              <a:gd name="connsiteY31" fmla="*/ 0 h 410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0402" h="4104388" fill="none" extrusionOk="0">
                <a:moveTo>
                  <a:pt x="684078" y="0"/>
                </a:moveTo>
                <a:cubicBezTo>
                  <a:pt x="949491" y="-6144"/>
                  <a:pt x="1024281" y="42220"/>
                  <a:pt x="1255982" y="0"/>
                </a:cubicBezTo>
                <a:cubicBezTo>
                  <a:pt x="1487683" y="-42220"/>
                  <a:pt x="1658081" y="10065"/>
                  <a:pt x="1785522" y="0"/>
                </a:cubicBezTo>
                <a:cubicBezTo>
                  <a:pt x="1912963" y="-10065"/>
                  <a:pt x="2036644" y="34494"/>
                  <a:pt x="2272700" y="0"/>
                </a:cubicBezTo>
                <a:cubicBezTo>
                  <a:pt x="2508756" y="-34494"/>
                  <a:pt x="2713241" y="26464"/>
                  <a:pt x="2886966" y="0"/>
                </a:cubicBezTo>
                <a:cubicBezTo>
                  <a:pt x="3060691" y="-26464"/>
                  <a:pt x="3233000" y="62303"/>
                  <a:pt x="3416507" y="0"/>
                </a:cubicBezTo>
                <a:cubicBezTo>
                  <a:pt x="3600014" y="-62303"/>
                  <a:pt x="3683226" y="45067"/>
                  <a:pt x="3903684" y="0"/>
                </a:cubicBezTo>
                <a:cubicBezTo>
                  <a:pt x="4124142" y="-45067"/>
                  <a:pt x="4507474" y="33947"/>
                  <a:pt x="4920402" y="0"/>
                </a:cubicBezTo>
                <a:lnTo>
                  <a:pt x="4920402" y="0"/>
                </a:lnTo>
                <a:cubicBezTo>
                  <a:pt x="4923344" y="158161"/>
                  <a:pt x="4884282" y="472289"/>
                  <a:pt x="4920402" y="638458"/>
                </a:cubicBezTo>
                <a:cubicBezTo>
                  <a:pt x="4956522" y="804627"/>
                  <a:pt x="4872763" y="954301"/>
                  <a:pt x="4920402" y="1208510"/>
                </a:cubicBezTo>
                <a:cubicBezTo>
                  <a:pt x="4968041" y="1462719"/>
                  <a:pt x="4877023" y="1545840"/>
                  <a:pt x="4920402" y="1778561"/>
                </a:cubicBezTo>
                <a:cubicBezTo>
                  <a:pt x="4963781" y="2011282"/>
                  <a:pt x="4907025" y="2085693"/>
                  <a:pt x="4920402" y="2314410"/>
                </a:cubicBezTo>
                <a:cubicBezTo>
                  <a:pt x="4933779" y="2543127"/>
                  <a:pt x="4879976" y="2776676"/>
                  <a:pt x="4920402" y="2918665"/>
                </a:cubicBezTo>
                <a:cubicBezTo>
                  <a:pt x="4960828" y="3060654"/>
                  <a:pt x="4880869" y="3259848"/>
                  <a:pt x="4920402" y="3420310"/>
                </a:cubicBezTo>
                <a:cubicBezTo>
                  <a:pt x="4896182" y="3830435"/>
                  <a:pt x="4587983" y="4090934"/>
                  <a:pt x="4236324" y="4104388"/>
                </a:cubicBezTo>
                <a:cubicBezTo>
                  <a:pt x="4108865" y="4105698"/>
                  <a:pt x="3910585" y="4078521"/>
                  <a:pt x="3749147" y="4104388"/>
                </a:cubicBezTo>
                <a:cubicBezTo>
                  <a:pt x="3587709" y="4130255"/>
                  <a:pt x="3533930" y="4096490"/>
                  <a:pt x="3346696" y="4104388"/>
                </a:cubicBezTo>
                <a:cubicBezTo>
                  <a:pt x="3159462" y="4112286"/>
                  <a:pt x="3100344" y="4103209"/>
                  <a:pt x="2944245" y="4104388"/>
                </a:cubicBezTo>
                <a:cubicBezTo>
                  <a:pt x="2788146" y="4105567"/>
                  <a:pt x="2659267" y="4094098"/>
                  <a:pt x="2414705" y="4104388"/>
                </a:cubicBezTo>
                <a:cubicBezTo>
                  <a:pt x="2170143" y="4114678"/>
                  <a:pt x="2121179" y="4103341"/>
                  <a:pt x="1969891" y="4104388"/>
                </a:cubicBezTo>
                <a:cubicBezTo>
                  <a:pt x="1818603" y="4105435"/>
                  <a:pt x="1569839" y="4045386"/>
                  <a:pt x="1397987" y="4104388"/>
                </a:cubicBezTo>
                <a:cubicBezTo>
                  <a:pt x="1226135" y="4163390"/>
                  <a:pt x="1025381" y="4033166"/>
                  <a:pt x="783720" y="4104388"/>
                </a:cubicBezTo>
                <a:cubicBezTo>
                  <a:pt x="542059" y="4175610"/>
                  <a:pt x="328259" y="4099789"/>
                  <a:pt x="0" y="4104388"/>
                </a:cubicBezTo>
                <a:lnTo>
                  <a:pt x="0" y="4104388"/>
                </a:lnTo>
                <a:cubicBezTo>
                  <a:pt x="-16" y="3848922"/>
                  <a:pt x="20588" y="3818887"/>
                  <a:pt x="0" y="3568539"/>
                </a:cubicBezTo>
                <a:cubicBezTo>
                  <a:pt x="-20588" y="3318191"/>
                  <a:pt x="18031" y="3252335"/>
                  <a:pt x="0" y="2964285"/>
                </a:cubicBezTo>
                <a:cubicBezTo>
                  <a:pt x="-18031" y="2676235"/>
                  <a:pt x="33609" y="2598884"/>
                  <a:pt x="0" y="2428436"/>
                </a:cubicBezTo>
                <a:cubicBezTo>
                  <a:pt x="-33609" y="2257988"/>
                  <a:pt x="26051" y="2146526"/>
                  <a:pt x="0" y="1892588"/>
                </a:cubicBezTo>
                <a:cubicBezTo>
                  <a:pt x="-26051" y="1638650"/>
                  <a:pt x="42549" y="1539949"/>
                  <a:pt x="0" y="1254130"/>
                </a:cubicBezTo>
                <a:cubicBezTo>
                  <a:pt x="-42549" y="968311"/>
                  <a:pt x="46275" y="879644"/>
                  <a:pt x="0" y="684078"/>
                </a:cubicBezTo>
                <a:cubicBezTo>
                  <a:pt x="45319" y="333412"/>
                  <a:pt x="230436" y="-46082"/>
                  <a:pt x="684078" y="0"/>
                </a:cubicBezTo>
                <a:close/>
              </a:path>
              <a:path w="4920402" h="4104388" stroke="0" extrusionOk="0">
                <a:moveTo>
                  <a:pt x="684078" y="0"/>
                </a:moveTo>
                <a:cubicBezTo>
                  <a:pt x="927583" y="-1826"/>
                  <a:pt x="1097119" y="42742"/>
                  <a:pt x="1298345" y="0"/>
                </a:cubicBezTo>
                <a:cubicBezTo>
                  <a:pt x="1499571" y="-42742"/>
                  <a:pt x="1568411" y="5803"/>
                  <a:pt x="1700796" y="0"/>
                </a:cubicBezTo>
                <a:cubicBezTo>
                  <a:pt x="1833181" y="-5803"/>
                  <a:pt x="2041948" y="13093"/>
                  <a:pt x="2315063" y="0"/>
                </a:cubicBezTo>
                <a:cubicBezTo>
                  <a:pt x="2588178" y="-13093"/>
                  <a:pt x="2798914" y="38791"/>
                  <a:pt x="2929330" y="0"/>
                </a:cubicBezTo>
                <a:cubicBezTo>
                  <a:pt x="3059746" y="-38791"/>
                  <a:pt x="3335824" y="56339"/>
                  <a:pt x="3458870" y="0"/>
                </a:cubicBezTo>
                <a:cubicBezTo>
                  <a:pt x="3581916" y="-56339"/>
                  <a:pt x="3798347" y="19809"/>
                  <a:pt x="4030774" y="0"/>
                </a:cubicBezTo>
                <a:cubicBezTo>
                  <a:pt x="4263201" y="-19809"/>
                  <a:pt x="4707852" y="96943"/>
                  <a:pt x="4920402" y="0"/>
                </a:cubicBezTo>
                <a:lnTo>
                  <a:pt x="4920402" y="0"/>
                </a:lnTo>
                <a:cubicBezTo>
                  <a:pt x="4962854" y="311589"/>
                  <a:pt x="4908865" y="386134"/>
                  <a:pt x="4920402" y="638458"/>
                </a:cubicBezTo>
                <a:cubicBezTo>
                  <a:pt x="4931939" y="890782"/>
                  <a:pt x="4868206" y="910192"/>
                  <a:pt x="4920402" y="1174306"/>
                </a:cubicBezTo>
                <a:cubicBezTo>
                  <a:pt x="4972598" y="1438420"/>
                  <a:pt x="4876113" y="1531074"/>
                  <a:pt x="4920402" y="1641749"/>
                </a:cubicBezTo>
                <a:cubicBezTo>
                  <a:pt x="4964691" y="1752424"/>
                  <a:pt x="4915866" y="1932306"/>
                  <a:pt x="4920402" y="2211800"/>
                </a:cubicBezTo>
                <a:cubicBezTo>
                  <a:pt x="4924938" y="2491294"/>
                  <a:pt x="4879363" y="2538755"/>
                  <a:pt x="4920402" y="2747649"/>
                </a:cubicBezTo>
                <a:cubicBezTo>
                  <a:pt x="4961441" y="2956543"/>
                  <a:pt x="4850448" y="3213065"/>
                  <a:pt x="4920402" y="3420310"/>
                </a:cubicBezTo>
                <a:cubicBezTo>
                  <a:pt x="4907167" y="3815917"/>
                  <a:pt x="4575448" y="4116639"/>
                  <a:pt x="4236324" y="4104388"/>
                </a:cubicBezTo>
                <a:cubicBezTo>
                  <a:pt x="4056775" y="4129126"/>
                  <a:pt x="3964919" y="4056964"/>
                  <a:pt x="3833873" y="4104388"/>
                </a:cubicBezTo>
                <a:cubicBezTo>
                  <a:pt x="3702827" y="4151812"/>
                  <a:pt x="3449609" y="4072385"/>
                  <a:pt x="3219606" y="4104388"/>
                </a:cubicBezTo>
                <a:cubicBezTo>
                  <a:pt x="2989603" y="4136391"/>
                  <a:pt x="2987680" y="4093894"/>
                  <a:pt x="2817155" y="4104388"/>
                </a:cubicBezTo>
                <a:cubicBezTo>
                  <a:pt x="2646630" y="4114882"/>
                  <a:pt x="2482199" y="4079905"/>
                  <a:pt x="2245252" y="4104388"/>
                </a:cubicBezTo>
                <a:cubicBezTo>
                  <a:pt x="2008305" y="4128871"/>
                  <a:pt x="1916461" y="4099949"/>
                  <a:pt x="1800438" y="4104388"/>
                </a:cubicBezTo>
                <a:cubicBezTo>
                  <a:pt x="1684415" y="4108827"/>
                  <a:pt x="1533948" y="4069559"/>
                  <a:pt x="1397987" y="4104388"/>
                </a:cubicBezTo>
                <a:cubicBezTo>
                  <a:pt x="1262026" y="4139217"/>
                  <a:pt x="987749" y="4095464"/>
                  <a:pt x="868446" y="4104388"/>
                </a:cubicBezTo>
                <a:cubicBezTo>
                  <a:pt x="749143" y="4113312"/>
                  <a:pt x="188224" y="4034308"/>
                  <a:pt x="0" y="4104388"/>
                </a:cubicBezTo>
                <a:lnTo>
                  <a:pt x="0" y="4104388"/>
                </a:lnTo>
                <a:cubicBezTo>
                  <a:pt x="-57143" y="3946541"/>
                  <a:pt x="65654" y="3743808"/>
                  <a:pt x="0" y="3465930"/>
                </a:cubicBezTo>
                <a:cubicBezTo>
                  <a:pt x="-65654" y="3188052"/>
                  <a:pt x="48259" y="3101579"/>
                  <a:pt x="0" y="2930082"/>
                </a:cubicBezTo>
                <a:cubicBezTo>
                  <a:pt x="-48259" y="2758585"/>
                  <a:pt x="15968" y="2631858"/>
                  <a:pt x="0" y="2428436"/>
                </a:cubicBezTo>
                <a:cubicBezTo>
                  <a:pt x="-15968" y="2225014"/>
                  <a:pt x="59667" y="2025909"/>
                  <a:pt x="0" y="1892588"/>
                </a:cubicBezTo>
                <a:cubicBezTo>
                  <a:pt x="-59667" y="1759267"/>
                  <a:pt x="40166" y="1546885"/>
                  <a:pt x="0" y="1322536"/>
                </a:cubicBezTo>
                <a:cubicBezTo>
                  <a:pt x="-40166" y="1098187"/>
                  <a:pt x="10420" y="901876"/>
                  <a:pt x="0" y="684078"/>
                </a:cubicBezTo>
                <a:cubicBezTo>
                  <a:pt x="-60465" y="225409"/>
                  <a:pt x="297306" y="1178"/>
                  <a:pt x="684078"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endPar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متى يريد البنك أن يحجم النمو؟</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عندما يكون هناك تضخم مرتفع التضخم..</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ماذا يفعل البنك لتحجيم النمو ومحاربة التضخم؟</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سحب سيولة من الأسواق.</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رفع معدلات الفائدة..</a:t>
            </a: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وهذا يسبب زيادة تكلفة الأقراض, وبالتالي الشركات لا تقترض..</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والشركة اللي كانت ناوية تفتح فرع جديد, تلغي الفكرة.</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أو محتاجة تتوسع فى فرع معين, تلغي الفكرة, بالتالي تحجيم للنمو. وينخفض التضخم..</a:t>
            </a:r>
            <a:endParaRPr lang="en-US" sz="16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Diagonal Corners Rounded 14">
            <a:extLst>
              <a:ext uri="{FF2B5EF4-FFF2-40B4-BE49-F238E27FC236}">
                <a16:creationId xmlns:a16="http://schemas.microsoft.com/office/drawing/2014/main" id="{98D47CB0-F4CB-53BF-23DE-0BCE959CD559}"/>
              </a:ext>
            </a:extLst>
          </p:cNvPr>
          <p:cNvSpPr/>
          <p:nvPr/>
        </p:nvSpPr>
        <p:spPr>
          <a:xfrm>
            <a:off x="2763412" y="3995511"/>
            <a:ext cx="3654014" cy="2596070"/>
          </a:xfrm>
          <a:custGeom>
            <a:avLst/>
            <a:gdLst>
              <a:gd name="connsiteX0" fmla="*/ 432687 w 3654014"/>
              <a:gd name="connsiteY0" fmla="*/ 0 h 2596070"/>
              <a:gd name="connsiteX1" fmla="*/ 969575 w 3654014"/>
              <a:gd name="connsiteY1" fmla="*/ 0 h 2596070"/>
              <a:gd name="connsiteX2" fmla="*/ 1442036 w 3654014"/>
              <a:gd name="connsiteY2" fmla="*/ 0 h 2596070"/>
              <a:gd name="connsiteX3" fmla="*/ 2011137 w 3654014"/>
              <a:gd name="connsiteY3" fmla="*/ 0 h 2596070"/>
              <a:gd name="connsiteX4" fmla="*/ 2515812 w 3654014"/>
              <a:gd name="connsiteY4" fmla="*/ 0 h 2596070"/>
              <a:gd name="connsiteX5" fmla="*/ 2988273 w 3654014"/>
              <a:gd name="connsiteY5" fmla="*/ 0 h 2596070"/>
              <a:gd name="connsiteX6" fmla="*/ 3654014 w 3654014"/>
              <a:gd name="connsiteY6" fmla="*/ 0 h 2596070"/>
              <a:gd name="connsiteX7" fmla="*/ 3654014 w 3654014"/>
              <a:gd name="connsiteY7" fmla="*/ 0 h 2596070"/>
              <a:gd name="connsiteX8" fmla="*/ 3654014 w 3654014"/>
              <a:gd name="connsiteY8" fmla="*/ 540846 h 2596070"/>
              <a:gd name="connsiteX9" fmla="*/ 3654014 w 3654014"/>
              <a:gd name="connsiteY9" fmla="*/ 1081692 h 2596070"/>
              <a:gd name="connsiteX10" fmla="*/ 3654014 w 3654014"/>
              <a:gd name="connsiteY10" fmla="*/ 1622537 h 2596070"/>
              <a:gd name="connsiteX11" fmla="*/ 3654014 w 3654014"/>
              <a:gd name="connsiteY11" fmla="*/ 2163383 h 2596070"/>
              <a:gd name="connsiteX12" fmla="*/ 3221327 w 3654014"/>
              <a:gd name="connsiteY12" fmla="*/ 2596070 h 2596070"/>
              <a:gd name="connsiteX13" fmla="*/ 2716652 w 3654014"/>
              <a:gd name="connsiteY13" fmla="*/ 2596070 h 2596070"/>
              <a:gd name="connsiteX14" fmla="*/ 2179765 w 3654014"/>
              <a:gd name="connsiteY14" fmla="*/ 2596070 h 2596070"/>
              <a:gd name="connsiteX15" fmla="*/ 1610664 w 3654014"/>
              <a:gd name="connsiteY15" fmla="*/ 2596070 h 2596070"/>
              <a:gd name="connsiteX16" fmla="*/ 1105989 w 3654014"/>
              <a:gd name="connsiteY16" fmla="*/ 2596070 h 2596070"/>
              <a:gd name="connsiteX17" fmla="*/ 536888 w 3654014"/>
              <a:gd name="connsiteY17" fmla="*/ 2596070 h 2596070"/>
              <a:gd name="connsiteX18" fmla="*/ 0 w 3654014"/>
              <a:gd name="connsiteY18" fmla="*/ 2596070 h 2596070"/>
              <a:gd name="connsiteX19" fmla="*/ 0 w 3654014"/>
              <a:gd name="connsiteY19" fmla="*/ 2596070 h 2596070"/>
              <a:gd name="connsiteX20" fmla="*/ 0 w 3654014"/>
              <a:gd name="connsiteY20" fmla="*/ 2055224 h 2596070"/>
              <a:gd name="connsiteX21" fmla="*/ 0 w 3654014"/>
              <a:gd name="connsiteY21" fmla="*/ 1492745 h 2596070"/>
              <a:gd name="connsiteX22" fmla="*/ 0 w 3654014"/>
              <a:gd name="connsiteY22" fmla="*/ 951899 h 2596070"/>
              <a:gd name="connsiteX23" fmla="*/ 0 w 3654014"/>
              <a:gd name="connsiteY23" fmla="*/ 432687 h 2596070"/>
              <a:gd name="connsiteX24" fmla="*/ 432687 w 3654014"/>
              <a:gd name="connsiteY24" fmla="*/ 0 h 25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4014" h="2596070" fill="none" extrusionOk="0">
                <a:moveTo>
                  <a:pt x="432687" y="0"/>
                </a:moveTo>
                <a:cubicBezTo>
                  <a:pt x="700045" y="-10373"/>
                  <a:pt x="745967" y="5729"/>
                  <a:pt x="969575" y="0"/>
                </a:cubicBezTo>
                <a:cubicBezTo>
                  <a:pt x="1193183" y="-5729"/>
                  <a:pt x="1210858" y="13661"/>
                  <a:pt x="1442036" y="0"/>
                </a:cubicBezTo>
                <a:cubicBezTo>
                  <a:pt x="1673214" y="-13661"/>
                  <a:pt x="1888375" y="2486"/>
                  <a:pt x="2011137" y="0"/>
                </a:cubicBezTo>
                <a:cubicBezTo>
                  <a:pt x="2133899" y="-2486"/>
                  <a:pt x="2344549" y="52696"/>
                  <a:pt x="2515812" y="0"/>
                </a:cubicBezTo>
                <a:cubicBezTo>
                  <a:pt x="2687075" y="-52696"/>
                  <a:pt x="2790277" y="19008"/>
                  <a:pt x="2988273" y="0"/>
                </a:cubicBezTo>
                <a:cubicBezTo>
                  <a:pt x="3186269" y="-19008"/>
                  <a:pt x="3423067" y="18283"/>
                  <a:pt x="3654014" y="0"/>
                </a:cubicBezTo>
                <a:lnTo>
                  <a:pt x="3654014" y="0"/>
                </a:lnTo>
                <a:cubicBezTo>
                  <a:pt x="3676890" y="212866"/>
                  <a:pt x="3603695" y="294535"/>
                  <a:pt x="3654014" y="540846"/>
                </a:cubicBezTo>
                <a:cubicBezTo>
                  <a:pt x="3704333" y="787157"/>
                  <a:pt x="3603316" y="871711"/>
                  <a:pt x="3654014" y="1081692"/>
                </a:cubicBezTo>
                <a:cubicBezTo>
                  <a:pt x="3704712" y="1291673"/>
                  <a:pt x="3592659" y="1429141"/>
                  <a:pt x="3654014" y="1622537"/>
                </a:cubicBezTo>
                <a:cubicBezTo>
                  <a:pt x="3715369" y="1815933"/>
                  <a:pt x="3633074" y="1941481"/>
                  <a:pt x="3654014" y="2163383"/>
                </a:cubicBezTo>
                <a:cubicBezTo>
                  <a:pt x="3644047" y="2425540"/>
                  <a:pt x="3444093" y="2597074"/>
                  <a:pt x="3221327" y="2596070"/>
                </a:cubicBezTo>
                <a:cubicBezTo>
                  <a:pt x="3062858" y="2644679"/>
                  <a:pt x="2915917" y="2539108"/>
                  <a:pt x="2716652" y="2596070"/>
                </a:cubicBezTo>
                <a:cubicBezTo>
                  <a:pt x="2517388" y="2653032"/>
                  <a:pt x="2295862" y="2533133"/>
                  <a:pt x="2179765" y="2596070"/>
                </a:cubicBezTo>
                <a:cubicBezTo>
                  <a:pt x="2063668" y="2659007"/>
                  <a:pt x="1833132" y="2543084"/>
                  <a:pt x="1610664" y="2596070"/>
                </a:cubicBezTo>
                <a:cubicBezTo>
                  <a:pt x="1388196" y="2649056"/>
                  <a:pt x="1289227" y="2578799"/>
                  <a:pt x="1105989" y="2596070"/>
                </a:cubicBezTo>
                <a:cubicBezTo>
                  <a:pt x="922752" y="2613341"/>
                  <a:pt x="775481" y="2531097"/>
                  <a:pt x="536888" y="2596070"/>
                </a:cubicBezTo>
                <a:cubicBezTo>
                  <a:pt x="298295" y="2661043"/>
                  <a:pt x="147112" y="2535522"/>
                  <a:pt x="0" y="2596070"/>
                </a:cubicBezTo>
                <a:lnTo>
                  <a:pt x="0" y="2596070"/>
                </a:lnTo>
                <a:cubicBezTo>
                  <a:pt x="-51288" y="2359388"/>
                  <a:pt x="7312" y="2266214"/>
                  <a:pt x="0" y="2055224"/>
                </a:cubicBezTo>
                <a:cubicBezTo>
                  <a:pt x="-7312" y="1844234"/>
                  <a:pt x="9129" y="1651265"/>
                  <a:pt x="0" y="1492745"/>
                </a:cubicBezTo>
                <a:cubicBezTo>
                  <a:pt x="-9129" y="1334225"/>
                  <a:pt x="33468" y="1184351"/>
                  <a:pt x="0" y="951899"/>
                </a:cubicBezTo>
                <a:cubicBezTo>
                  <a:pt x="-33468" y="719447"/>
                  <a:pt x="36212" y="587881"/>
                  <a:pt x="0" y="432687"/>
                </a:cubicBezTo>
                <a:cubicBezTo>
                  <a:pt x="31108" y="194399"/>
                  <a:pt x="202870" y="8988"/>
                  <a:pt x="432687" y="0"/>
                </a:cubicBezTo>
                <a:close/>
              </a:path>
              <a:path w="3654014" h="2596070" stroke="0" extrusionOk="0">
                <a:moveTo>
                  <a:pt x="432687" y="0"/>
                </a:moveTo>
                <a:cubicBezTo>
                  <a:pt x="562445" y="-29188"/>
                  <a:pt x="739173" y="42015"/>
                  <a:pt x="1034001" y="0"/>
                </a:cubicBezTo>
                <a:cubicBezTo>
                  <a:pt x="1328829" y="-42015"/>
                  <a:pt x="1260877" y="5336"/>
                  <a:pt x="1474249" y="0"/>
                </a:cubicBezTo>
                <a:cubicBezTo>
                  <a:pt x="1687621" y="-5336"/>
                  <a:pt x="1869070" y="49660"/>
                  <a:pt x="2075564" y="0"/>
                </a:cubicBezTo>
                <a:cubicBezTo>
                  <a:pt x="2282058" y="-49660"/>
                  <a:pt x="2447276" y="68468"/>
                  <a:pt x="2676878" y="0"/>
                </a:cubicBezTo>
                <a:cubicBezTo>
                  <a:pt x="2906480" y="-68468"/>
                  <a:pt x="3310505" y="113180"/>
                  <a:pt x="3654014" y="0"/>
                </a:cubicBezTo>
                <a:lnTo>
                  <a:pt x="3654014" y="0"/>
                </a:lnTo>
                <a:cubicBezTo>
                  <a:pt x="3658703" y="231614"/>
                  <a:pt x="3619922" y="422689"/>
                  <a:pt x="3654014" y="562480"/>
                </a:cubicBezTo>
                <a:cubicBezTo>
                  <a:pt x="3688106" y="702271"/>
                  <a:pt x="3593024" y="944793"/>
                  <a:pt x="3654014" y="1146593"/>
                </a:cubicBezTo>
                <a:cubicBezTo>
                  <a:pt x="3715004" y="1348393"/>
                  <a:pt x="3644846" y="1690178"/>
                  <a:pt x="3654014" y="2163383"/>
                </a:cubicBezTo>
                <a:cubicBezTo>
                  <a:pt x="3691668" y="2438978"/>
                  <a:pt x="3464689" y="2574927"/>
                  <a:pt x="3221327" y="2596070"/>
                </a:cubicBezTo>
                <a:cubicBezTo>
                  <a:pt x="3011279" y="2621053"/>
                  <a:pt x="2917095" y="2588516"/>
                  <a:pt x="2781079" y="2596070"/>
                </a:cubicBezTo>
                <a:cubicBezTo>
                  <a:pt x="2645063" y="2603624"/>
                  <a:pt x="2484400" y="2554181"/>
                  <a:pt x="2276404" y="2596070"/>
                </a:cubicBezTo>
                <a:cubicBezTo>
                  <a:pt x="2068408" y="2637959"/>
                  <a:pt x="1923527" y="2538564"/>
                  <a:pt x="1739517" y="2596070"/>
                </a:cubicBezTo>
                <a:cubicBezTo>
                  <a:pt x="1555507" y="2653576"/>
                  <a:pt x="1327894" y="2594883"/>
                  <a:pt x="1170415" y="2596070"/>
                </a:cubicBezTo>
                <a:cubicBezTo>
                  <a:pt x="1012936" y="2597257"/>
                  <a:pt x="871349" y="2556376"/>
                  <a:pt x="601314" y="2596070"/>
                </a:cubicBezTo>
                <a:cubicBezTo>
                  <a:pt x="331279" y="2635764"/>
                  <a:pt x="198952" y="2530793"/>
                  <a:pt x="0" y="2596070"/>
                </a:cubicBezTo>
                <a:lnTo>
                  <a:pt x="0" y="2596070"/>
                </a:lnTo>
                <a:cubicBezTo>
                  <a:pt x="-65740" y="2471750"/>
                  <a:pt x="64899" y="2294724"/>
                  <a:pt x="0" y="2011957"/>
                </a:cubicBezTo>
                <a:cubicBezTo>
                  <a:pt x="-64899" y="1729190"/>
                  <a:pt x="51304" y="1645780"/>
                  <a:pt x="0" y="1427843"/>
                </a:cubicBezTo>
                <a:cubicBezTo>
                  <a:pt x="-51304" y="1209906"/>
                  <a:pt x="112059" y="901866"/>
                  <a:pt x="0" y="432687"/>
                </a:cubicBezTo>
                <a:cubicBezTo>
                  <a:pt x="-7711" y="192580"/>
                  <a:pt x="192713" y="9059"/>
                  <a:pt x="432687"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متى يريد البنك أن يحفز النمو؟</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عندما يكون هناك ركود</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ماذا يفعل البنك لتحفيز النمو ومحاربة التضخم؟</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ضخ سيولة في الأسواق.</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00B050"/>
                </a:solidFill>
                <a:latin typeface="Calibri" panose="020F0502020204030204" pitchFamily="34" charset="0"/>
                <a:ea typeface="SimSun" panose="02010600030101010101" pitchFamily="2" charset="-122"/>
                <a:cs typeface="Arial" panose="020B0604020202020204" pitchFamily="34" charset="0"/>
              </a:rPr>
              <a:t>خفض</a:t>
            </a: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معدلات الفائدة.</a:t>
            </a:r>
            <a:endParaRPr lang="en-US" sz="16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EG" sz="16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وهذا يسبب تقليل تكلفة الأقراض, وبالتالي الشركات تتوسع و تقترض.</a:t>
            </a:r>
            <a:endParaRPr lang="en-US" sz="16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54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3200" dirty="0">
                <a:ln w="0"/>
                <a:solidFill>
                  <a:schemeClr val="accent1"/>
                </a:solidFill>
                <a:effectLst>
                  <a:outerShdw blurRad="38100" dist="25400" dir="5400000" algn="ctr" rotWithShape="0">
                    <a:srgbClr val="6E747A">
                      <a:alpha val="43000"/>
                    </a:srgbClr>
                  </a:outerShdw>
                </a:effectLst>
              </a:rPr>
              <a:t>أدوات البنك لتحفيز أو إبطاء النمو</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5</a:t>
            </a:r>
            <a:endParaRPr lang="en-US" sz="8000" dirty="0">
              <a:solidFill>
                <a:schemeClr val="tx1"/>
              </a:solidFill>
            </a:endParaRPr>
          </a:p>
        </p:txBody>
      </p:sp>
      <p:pic>
        <p:nvPicPr>
          <p:cNvPr id="4" name="Picture 3">
            <a:extLst>
              <a:ext uri="{FF2B5EF4-FFF2-40B4-BE49-F238E27FC236}">
                <a16:creationId xmlns:a16="http://schemas.microsoft.com/office/drawing/2014/main" id="{45D25F9C-00D2-C7B0-608C-5919E88D8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270" y="1461160"/>
            <a:ext cx="5036454" cy="26409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7E8B6BB2-AF8E-10BD-F913-2DD853DE3E6C}"/>
              </a:ext>
            </a:extLst>
          </p:cNvPr>
          <p:cNvSpPr txBox="1"/>
          <p:nvPr/>
        </p:nvSpPr>
        <p:spPr>
          <a:xfrm>
            <a:off x="357387" y="1416466"/>
            <a:ext cx="2728320" cy="646331"/>
          </a:xfrm>
          <a:prstGeom prst="rect">
            <a:avLst/>
          </a:prstGeom>
          <a:solidFill>
            <a:schemeClr val="tx1"/>
          </a:solidFill>
          <a:ln>
            <a:noFill/>
          </a:ln>
          <a:effectLst>
            <a:outerShdw blurRad="50800" dist="38100" dir="5400000" algn="t" rotWithShape="0">
              <a:prstClr val="black">
                <a:alpha val="40000"/>
              </a:prstClr>
            </a:outerShdw>
          </a:effectLst>
        </p:spPr>
        <p:txBody>
          <a:bodyPr wrap="square" rtlCol="0">
            <a:spAutoFit/>
          </a:bodyPr>
          <a:lstStyle/>
          <a:p>
            <a:pPr algn="ctr"/>
            <a:r>
              <a:rPr lang="ar-EG" dirty="0">
                <a:ln w="0"/>
                <a:solidFill>
                  <a:srgbClr val="FF0000"/>
                </a:solidFill>
                <a:effectLst>
                  <a:outerShdw blurRad="38100" dist="25400" dir="5400000" algn="ctr" rotWithShape="0">
                    <a:srgbClr val="6E747A">
                      <a:alpha val="43000"/>
                    </a:srgbClr>
                  </a:outerShdw>
                </a:effectLst>
              </a:rPr>
              <a:t>في حالة الركود, البنك يتدخل لتحفيز النمو</a:t>
            </a:r>
            <a:endParaRPr lang="en-US" dirty="0">
              <a:ln w="0"/>
              <a:solidFill>
                <a:srgbClr val="FF0000"/>
              </a:solidFill>
              <a:effectLst>
                <a:outerShdw blurRad="38100" dist="25400" dir="5400000" algn="ctr" rotWithShape="0">
                  <a:srgbClr val="6E747A">
                    <a:alpha val="43000"/>
                  </a:srgbClr>
                </a:outerShdw>
              </a:effectLst>
            </a:endParaRPr>
          </a:p>
        </p:txBody>
      </p:sp>
      <p:sp>
        <p:nvSpPr>
          <p:cNvPr id="13" name="TextBox 12">
            <a:extLst>
              <a:ext uri="{FF2B5EF4-FFF2-40B4-BE49-F238E27FC236}">
                <a16:creationId xmlns:a16="http://schemas.microsoft.com/office/drawing/2014/main" id="{60292215-B784-4E9E-7C99-F6261519FCB4}"/>
              </a:ext>
            </a:extLst>
          </p:cNvPr>
          <p:cNvSpPr txBox="1"/>
          <p:nvPr/>
        </p:nvSpPr>
        <p:spPr>
          <a:xfrm>
            <a:off x="8553897" y="1461160"/>
            <a:ext cx="2659143" cy="646331"/>
          </a:xfrm>
          <a:prstGeom prst="rect">
            <a:avLst/>
          </a:prstGeom>
          <a:solidFill>
            <a:schemeClr val="tx1"/>
          </a:solidFill>
          <a:ln>
            <a:noFill/>
          </a:ln>
          <a:effectLst>
            <a:outerShdw blurRad="50800" dist="38100" dir="5400000" algn="t" rotWithShape="0">
              <a:prstClr val="black">
                <a:alpha val="40000"/>
              </a:prstClr>
            </a:outerShdw>
          </a:effectLst>
        </p:spPr>
        <p:txBody>
          <a:bodyPr wrap="square" rtlCol="0">
            <a:spAutoFit/>
          </a:bodyPr>
          <a:lstStyle/>
          <a:p>
            <a:pPr algn="ctr"/>
            <a:r>
              <a:rPr lang="ar-EG" dirty="0">
                <a:ln w="0"/>
                <a:solidFill>
                  <a:srgbClr val="00B050"/>
                </a:solidFill>
                <a:effectLst>
                  <a:outerShdw blurRad="38100" dist="25400" dir="5400000" algn="ctr" rotWithShape="0">
                    <a:srgbClr val="6E747A">
                      <a:alpha val="43000"/>
                    </a:srgbClr>
                  </a:outerShdw>
                </a:effectLst>
              </a:rPr>
              <a:t>في حالة التضخم, البنك يتدخل لتحجيم النمو</a:t>
            </a:r>
            <a:endParaRPr lang="en-US" dirty="0">
              <a:ln w="0"/>
              <a:solidFill>
                <a:srgbClr val="00B050"/>
              </a:solidFill>
              <a:effectLst>
                <a:outerShdw blurRad="38100" dist="25400" dir="5400000" algn="ctr" rotWithShape="0">
                  <a:srgbClr val="6E747A">
                    <a:alpha val="43000"/>
                  </a:srgbClr>
                </a:outerShdw>
              </a:effectLst>
            </a:endParaRPr>
          </a:p>
        </p:txBody>
      </p:sp>
      <p:sp>
        <p:nvSpPr>
          <p:cNvPr id="2" name="TextBox 1">
            <a:extLst>
              <a:ext uri="{FF2B5EF4-FFF2-40B4-BE49-F238E27FC236}">
                <a16:creationId xmlns:a16="http://schemas.microsoft.com/office/drawing/2014/main" id="{353F1E77-8464-7C08-3AE0-59564A3FCB53}"/>
              </a:ext>
            </a:extLst>
          </p:cNvPr>
          <p:cNvSpPr txBox="1"/>
          <p:nvPr/>
        </p:nvSpPr>
        <p:spPr>
          <a:xfrm>
            <a:off x="243361" y="3643174"/>
            <a:ext cx="2842346" cy="923330"/>
          </a:xfrm>
          <a:prstGeom prst="rect">
            <a:avLst/>
          </a:prstGeom>
          <a:solidFill>
            <a:schemeClr val="tx1"/>
          </a:solidFill>
          <a:effectLst>
            <a:outerShdw blurRad="50800" dist="38100" dir="5400000" algn="t" rotWithShape="0">
              <a:prstClr val="black">
                <a:alpha val="40000"/>
              </a:prstClr>
            </a:outerShdw>
          </a:effectLst>
        </p:spPr>
        <p:txBody>
          <a:bodyPr wrap="square" rtlCol="0">
            <a:spAutoFit/>
          </a:bodyPr>
          <a:lstStyle/>
          <a:p>
            <a:pPr algn="ctr"/>
            <a:r>
              <a:rPr lang="ar-EG" sz="18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ناخد بالنا في مراحل التعافي والنمو, يزداد التوظيف, وترتفع الأجور.</a:t>
            </a:r>
            <a:endParaRPr lang="en-US" sz="18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algn="ctr"/>
            <a:endParaRPr lang="en-US" dirty="0">
              <a:solidFill>
                <a:srgbClr val="00B050"/>
              </a:solidFill>
            </a:endParaRPr>
          </a:p>
        </p:txBody>
      </p:sp>
      <p:sp>
        <p:nvSpPr>
          <p:cNvPr id="7" name="TextBox 6">
            <a:extLst>
              <a:ext uri="{FF2B5EF4-FFF2-40B4-BE49-F238E27FC236}">
                <a16:creationId xmlns:a16="http://schemas.microsoft.com/office/drawing/2014/main" id="{B96552D1-2EAA-445B-B658-93FA26D92481}"/>
              </a:ext>
            </a:extLst>
          </p:cNvPr>
          <p:cNvSpPr txBox="1"/>
          <p:nvPr/>
        </p:nvSpPr>
        <p:spPr>
          <a:xfrm>
            <a:off x="640294" y="2437025"/>
            <a:ext cx="2048480" cy="923330"/>
          </a:xfrm>
          <a:prstGeom prst="rect">
            <a:avLst/>
          </a:prstGeom>
          <a:solidFill>
            <a:schemeClr val="tx1"/>
          </a:solidFill>
          <a:effectLst>
            <a:outerShdw blurRad="50800" dist="38100" dir="5400000" algn="t" rotWithShape="0">
              <a:prstClr val="black">
                <a:alpha val="40000"/>
              </a:prstClr>
            </a:outerShdw>
          </a:effectLst>
        </p:spPr>
        <p:txBody>
          <a:bodyPr wrap="square" rtlCol="0">
            <a:spAutoFit/>
          </a:bodyPr>
          <a:lstStyle/>
          <a:p>
            <a:pPr algn="ctr"/>
            <a:r>
              <a:rPr lang="ar-EG" dirty="0">
                <a:solidFill>
                  <a:srgbClr val="00B050"/>
                </a:solidFill>
              </a:rPr>
              <a:t>خفض فائدة</a:t>
            </a:r>
          </a:p>
          <a:p>
            <a:pPr algn="ctr"/>
            <a:r>
              <a:rPr lang="ar-EG" dirty="0">
                <a:solidFill>
                  <a:srgbClr val="00B050"/>
                </a:solidFill>
              </a:rPr>
              <a:t>ضخ سيولة</a:t>
            </a:r>
          </a:p>
          <a:p>
            <a:pPr algn="ctr"/>
            <a:r>
              <a:rPr lang="ar-EG" dirty="0">
                <a:solidFill>
                  <a:srgbClr val="00B050"/>
                </a:solidFill>
              </a:rPr>
              <a:t>تشجيع نمو</a:t>
            </a:r>
            <a:endParaRPr lang="en-US" dirty="0">
              <a:solidFill>
                <a:srgbClr val="00B050"/>
              </a:solidFill>
            </a:endParaRPr>
          </a:p>
        </p:txBody>
      </p:sp>
      <p:sp>
        <p:nvSpPr>
          <p:cNvPr id="11" name="TextBox 10">
            <a:extLst>
              <a:ext uri="{FF2B5EF4-FFF2-40B4-BE49-F238E27FC236}">
                <a16:creationId xmlns:a16="http://schemas.microsoft.com/office/drawing/2014/main" id="{B3AF6770-FE1D-58F8-9A7C-8D8391836492}"/>
              </a:ext>
            </a:extLst>
          </p:cNvPr>
          <p:cNvSpPr txBox="1"/>
          <p:nvPr/>
        </p:nvSpPr>
        <p:spPr>
          <a:xfrm>
            <a:off x="9098836" y="2437025"/>
            <a:ext cx="2114204" cy="923330"/>
          </a:xfrm>
          <a:prstGeom prst="rect">
            <a:avLst/>
          </a:prstGeom>
          <a:solidFill>
            <a:schemeClr val="tx1"/>
          </a:solidFill>
          <a:effectLst>
            <a:outerShdw blurRad="50800" dist="38100" dir="5400000" algn="t" rotWithShape="0">
              <a:prstClr val="black">
                <a:alpha val="40000"/>
              </a:prstClr>
            </a:outerShdw>
          </a:effectLst>
        </p:spPr>
        <p:txBody>
          <a:bodyPr wrap="square" rtlCol="0">
            <a:spAutoFit/>
          </a:bodyPr>
          <a:lstStyle/>
          <a:p>
            <a:pPr algn="ctr"/>
            <a:r>
              <a:rPr lang="ar-EG" dirty="0">
                <a:solidFill>
                  <a:srgbClr val="FF0000"/>
                </a:solidFill>
              </a:rPr>
              <a:t>رفع فائدة</a:t>
            </a:r>
          </a:p>
          <a:p>
            <a:pPr algn="ctr"/>
            <a:r>
              <a:rPr lang="ar-EG" dirty="0">
                <a:solidFill>
                  <a:srgbClr val="FF0000"/>
                </a:solidFill>
              </a:rPr>
              <a:t>سحب سيولة</a:t>
            </a:r>
          </a:p>
          <a:p>
            <a:pPr algn="ctr"/>
            <a:r>
              <a:rPr lang="ar-EG" dirty="0">
                <a:solidFill>
                  <a:srgbClr val="FF0000"/>
                </a:solidFill>
              </a:rPr>
              <a:t>تحجيم النمو</a:t>
            </a:r>
            <a:endParaRPr lang="en-US" dirty="0">
              <a:solidFill>
                <a:srgbClr val="FF0000"/>
              </a:solidFill>
            </a:endParaRPr>
          </a:p>
        </p:txBody>
      </p:sp>
      <p:sp>
        <p:nvSpPr>
          <p:cNvPr id="12" name="TextBox 11">
            <a:extLst>
              <a:ext uri="{FF2B5EF4-FFF2-40B4-BE49-F238E27FC236}">
                <a16:creationId xmlns:a16="http://schemas.microsoft.com/office/drawing/2014/main" id="{AD5C5225-67B1-91C3-1D1F-F93B1EAFC209}"/>
              </a:ext>
            </a:extLst>
          </p:cNvPr>
          <p:cNvSpPr txBox="1"/>
          <p:nvPr/>
        </p:nvSpPr>
        <p:spPr>
          <a:xfrm>
            <a:off x="8701818" y="3591109"/>
            <a:ext cx="2842346" cy="1027461"/>
          </a:xfrm>
          <a:prstGeom prst="rect">
            <a:avLst/>
          </a:prstGeom>
          <a:solidFill>
            <a:schemeClr val="tx1"/>
          </a:solidFill>
          <a:effectLst>
            <a:outerShdw blurRad="50800" dist="38100" dir="5400000" algn="t" rotWithShape="0">
              <a:prstClr val="black">
                <a:alpha val="40000"/>
              </a:prstClr>
            </a:outerShdw>
          </a:effectLst>
        </p:spPr>
        <p:txBody>
          <a:bodyPr wrap="square" rtlCol="0">
            <a:spAutoFit/>
          </a:bodyPr>
          <a:lstStyle/>
          <a:p>
            <a:pPr marL="0" marR="0" algn="ctr" rtl="1">
              <a:lnSpc>
                <a:spcPct val="115000"/>
              </a:lnSpc>
              <a:spcBef>
                <a:spcPts val="0"/>
              </a:spcBef>
              <a:spcAft>
                <a:spcPts val="1000"/>
              </a:spcAft>
            </a:pPr>
            <a:r>
              <a:rPr lang="ar-EG"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وفى مراحل تحجيم النمو, أو التباطئ الاقتصادي, أو الركود, ترتفع البطالة, وتقل الاجور.</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815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286105" y="321284"/>
            <a:ext cx="2776021"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EG" sz="3200" dirty="0">
                <a:ln w="0"/>
                <a:solidFill>
                  <a:schemeClr val="accent1"/>
                </a:solidFill>
                <a:effectLst>
                  <a:outerShdw blurRad="38100" dist="25400" dir="5400000" algn="ctr" rotWithShape="0">
                    <a:srgbClr val="6E747A">
                      <a:alpha val="43000"/>
                    </a:srgbClr>
                  </a:outerShdw>
                </a:effectLst>
              </a:rPr>
              <a:t>دورة الإنتاج</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9800868" y="114549"/>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6</a:t>
            </a:r>
            <a:endParaRPr lang="en-US" sz="8000" dirty="0">
              <a:solidFill>
                <a:schemeClr val="tx1"/>
              </a:solidFill>
            </a:endParaRPr>
          </a:p>
        </p:txBody>
      </p:sp>
      <p:graphicFrame>
        <p:nvGraphicFramePr>
          <p:cNvPr id="9" name="Diagram 8">
            <a:extLst>
              <a:ext uri="{FF2B5EF4-FFF2-40B4-BE49-F238E27FC236}">
                <a16:creationId xmlns:a16="http://schemas.microsoft.com/office/drawing/2014/main" id="{77AC7CB9-2060-8766-DF6C-A5F9A7095A7A}"/>
              </a:ext>
            </a:extLst>
          </p:cNvPr>
          <p:cNvGraphicFramePr/>
          <p:nvPr>
            <p:extLst>
              <p:ext uri="{D42A27DB-BD31-4B8C-83A1-F6EECF244321}">
                <p14:modId xmlns:p14="http://schemas.microsoft.com/office/powerpoint/2010/main" val="121228384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Arrow: Up 29">
            <a:extLst>
              <a:ext uri="{FF2B5EF4-FFF2-40B4-BE49-F238E27FC236}">
                <a16:creationId xmlns:a16="http://schemas.microsoft.com/office/drawing/2014/main" id="{A7A7F9FE-A086-B1F8-2717-4DDD06264A2C}"/>
              </a:ext>
            </a:extLst>
          </p:cNvPr>
          <p:cNvSpPr/>
          <p:nvPr/>
        </p:nvSpPr>
        <p:spPr>
          <a:xfrm>
            <a:off x="3925419" y="2275793"/>
            <a:ext cx="461357" cy="872837"/>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p 31">
            <a:extLst>
              <a:ext uri="{FF2B5EF4-FFF2-40B4-BE49-F238E27FC236}">
                <a16:creationId xmlns:a16="http://schemas.microsoft.com/office/drawing/2014/main" id="{B5A7E5A0-08B3-035E-EF63-4534337AB93D}"/>
              </a:ext>
            </a:extLst>
          </p:cNvPr>
          <p:cNvSpPr/>
          <p:nvPr/>
        </p:nvSpPr>
        <p:spPr>
          <a:xfrm>
            <a:off x="5399502" y="2208256"/>
            <a:ext cx="461357" cy="872837"/>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Diagram 32">
            <a:extLst>
              <a:ext uri="{FF2B5EF4-FFF2-40B4-BE49-F238E27FC236}">
                <a16:creationId xmlns:a16="http://schemas.microsoft.com/office/drawing/2014/main" id="{996E349D-8C0E-EC3E-9BDA-8AFD7D84EA39}"/>
              </a:ext>
            </a:extLst>
          </p:cNvPr>
          <p:cNvGraphicFramePr/>
          <p:nvPr>
            <p:extLst>
              <p:ext uri="{D42A27DB-BD31-4B8C-83A1-F6EECF244321}">
                <p14:modId xmlns:p14="http://schemas.microsoft.com/office/powerpoint/2010/main" val="1032432518"/>
              </p:ext>
            </p:extLst>
          </p:nvPr>
        </p:nvGraphicFramePr>
        <p:xfrm>
          <a:off x="4354773" y="497660"/>
          <a:ext cx="2537230" cy="1691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4" name="Arrow: Up 33">
            <a:extLst>
              <a:ext uri="{FF2B5EF4-FFF2-40B4-BE49-F238E27FC236}">
                <a16:creationId xmlns:a16="http://schemas.microsoft.com/office/drawing/2014/main" id="{A8DD7969-2CB6-68A8-5F51-ADFB5C1A8527}"/>
              </a:ext>
            </a:extLst>
          </p:cNvPr>
          <p:cNvSpPr/>
          <p:nvPr/>
        </p:nvSpPr>
        <p:spPr>
          <a:xfrm>
            <a:off x="7202908" y="2245696"/>
            <a:ext cx="461357" cy="872837"/>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Up 34">
            <a:extLst>
              <a:ext uri="{FF2B5EF4-FFF2-40B4-BE49-F238E27FC236}">
                <a16:creationId xmlns:a16="http://schemas.microsoft.com/office/drawing/2014/main" id="{7DEF3B80-F9F1-4934-1F5D-16D7BCC0E283}"/>
              </a:ext>
            </a:extLst>
          </p:cNvPr>
          <p:cNvSpPr/>
          <p:nvPr/>
        </p:nvSpPr>
        <p:spPr>
          <a:xfrm>
            <a:off x="8125916" y="2245696"/>
            <a:ext cx="461357" cy="872837"/>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Up 35">
            <a:extLst>
              <a:ext uri="{FF2B5EF4-FFF2-40B4-BE49-F238E27FC236}">
                <a16:creationId xmlns:a16="http://schemas.microsoft.com/office/drawing/2014/main" id="{91AB9C8D-60F2-2A94-2038-83A520E86236}"/>
              </a:ext>
            </a:extLst>
          </p:cNvPr>
          <p:cNvSpPr/>
          <p:nvPr/>
        </p:nvSpPr>
        <p:spPr>
          <a:xfrm>
            <a:off x="9104392" y="2208256"/>
            <a:ext cx="461357" cy="872837"/>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Diagram 37">
            <a:extLst>
              <a:ext uri="{FF2B5EF4-FFF2-40B4-BE49-F238E27FC236}">
                <a16:creationId xmlns:a16="http://schemas.microsoft.com/office/drawing/2014/main" id="{4D2A9917-97F9-8D47-1D2A-4A46F0697818}"/>
              </a:ext>
            </a:extLst>
          </p:cNvPr>
          <p:cNvGraphicFramePr/>
          <p:nvPr>
            <p:extLst>
              <p:ext uri="{D42A27DB-BD31-4B8C-83A1-F6EECF244321}">
                <p14:modId xmlns:p14="http://schemas.microsoft.com/office/powerpoint/2010/main" val="929648771"/>
              </p:ext>
            </p:extLst>
          </p:nvPr>
        </p:nvGraphicFramePr>
        <p:xfrm>
          <a:off x="1964057" y="741453"/>
          <a:ext cx="2643331" cy="17688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9" name="Arrow: Down 38">
            <a:extLst>
              <a:ext uri="{FF2B5EF4-FFF2-40B4-BE49-F238E27FC236}">
                <a16:creationId xmlns:a16="http://schemas.microsoft.com/office/drawing/2014/main" id="{584B2DD4-4942-C4E9-BDFD-8BCBF946AAE6}"/>
              </a:ext>
            </a:extLst>
          </p:cNvPr>
          <p:cNvSpPr/>
          <p:nvPr/>
        </p:nvSpPr>
        <p:spPr>
          <a:xfrm>
            <a:off x="4354773" y="3791745"/>
            <a:ext cx="358069" cy="743989"/>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Diagram 39">
            <a:extLst>
              <a:ext uri="{FF2B5EF4-FFF2-40B4-BE49-F238E27FC236}">
                <a16:creationId xmlns:a16="http://schemas.microsoft.com/office/drawing/2014/main" id="{BF2EDCEA-9D34-9D6A-BF5F-362977B6B18C}"/>
              </a:ext>
            </a:extLst>
          </p:cNvPr>
          <p:cNvGraphicFramePr/>
          <p:nvPr>
            <p:extLst>
              <p:ext uri="{D42A27DB-BD31-4B8C-83A1-F6EECF244321}">
                <p14:modId xmlns:p14="http://schemas.microsoft.com/office/powerpoint/2010/main" val="93668120"/>
              </p:ext>
            </p:extLst>
          </p:nvPr>
        </p:nvGraphicFramePr>
        <p:xfrm>
          <a:off x="3542447" y="4625771"/>
          <a:ext cx="2056175" cy="162129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0431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DZ" dirty="0">
                <a:solidFill>
                  <a:srgbClr val="00B050"/>
                </a:solidFill>
              </a:rPr>
              <a:t>التغير في الرواتب غير الزراعية الأمريكي  إن إف بى</a:t>
            </a:r>
            <a:r>
              <a:rPr lang="en-US" b="1" dirty="0">
                <a:solidFill>
                  <a:srgbClr val="00B050"/>
                </a:solidFill>
              </a:rPr>
              <a:t>NFP</a:t>
            </a: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7</a:t>
            </a:r>
            <a:endParaRPr lang="en-US" sz="8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061884"/>
            <a:ext cx="5828158" cy="5667502"/>
          </a:xfrm>
          <a:custGeom>
            <a:avLst/>
            <a:gdLst>
              <a:gd name="connsiteX0" fmla="*/ 944603 w 5828158"/>
              <a:gd name="connsiteY0" fmla="*/ 0 h 5667502"/>
              <a:gd name="connsiteX1" fmla="*/ 1536056 w 5828158"/>
              <a:gd name="connsiteY1" fmla="*/ 0 h 5667502"/>
              <a:gd name="connsiteX2" fmla="*/ 2176344 w 5828158"/>
              <a:gd name="connsiteY2" fmla="*/ 0 h 5667502"/>
              <a:gd name="connsiteX3" fmla="*/ 2816632 w 5828158"/>
              <a:gd name="connsiteY3" fmla="*/ 0 h 5667502"/>
              <a:gd name="connsiteX4" fmla="*/ 3261579 w 5828158"/>
              <a:gd name="connsiteY4" fmla="*/ 0 h 5667502"/>
              <a:gd name="connsiteX5" fmla="*/ 3901867 w 5828158"/>
              <a:gd name="connsiteY5" fmla="*/ 0 h 5667502"/>
              <a:gd name="connsiteX6" fmla="*/ 4395649 w 5828158"/>
              <a:gd name="connsiteY6" fmla="*/ 0 h 5667502"/>
              <a:gd name="connsiteX7" fmla="*/ 5035937 w 5828158"/>
              <a:gd name="connsiteY7" fmla="*/ 0 h 5667502"/>
              <a:gd name="connsiteX8" fmla="*/ 5828158 w 5828158"/>
              <a:gd name="connsiteY8" fmla="*/ 0 h 5667502"/>
              <a:gd name="connsiteX9" fmla="*/ 5828158 w 5828158"/>
              <a:gd name="connsiteY9" fmla="*/ 0 h 5667502"/>
              <a:gd name="connsiteX10" fmla="*/ 5828158 w 5828158"/>
              <a:gd name="connsiteY10" fmla="*/ 590362 h 5667502"/>
              <a:gd name="connsiteX11" fmla="*/ 5828158 w 5828158"/>
              <a:gd name="connsiteY11" fmla="*/ 1133496 h 5667502"/>
              <a:gd name="connsiteX12" fmla="*/ 5828158 w 5828158"/>
              <a:gd name="connsiteY12" fmla="*/ 1582171 h 5667502"/>
              <a:gd name="connsiteX13" fmla="*/ 5828158 w 5828158"/>
              <a:gd name="connsiteY13" fmla="*/ 2030847 h 5667502"/>
              <a:gd name="connsiteX14" fmla="*/ 5828158 w 5828158"/>
              <a:gd name="connsiteY14" fmla="*/ 2621209 h 5667502"/>
              <a:gd name="connsiteX15" fmla="*/ 5828158 w 5828158"/>
              <a:gd name="connsiteY15" fmla="*/ 3117113 h 5667502"/>
              <a:gd name="connsiteX16" fmla="*/ 5828158 w 5828158"/>
              <a:gd name="connsiteY16" fmla="*/ 3754705 h 5667502"/>
              <a:gd name="connsiteX17" fmla="*/ 5828158 w 5828158"/>
              <a:gd name="connsiteY17" fmla="*/ 4722899 h 5667502"/>
              <a:gd name="connsiteX18" fmla="*/ 4883555 w 5828158"/>
              <a:gd name="connsiteY18" fmla="*/ 5667502 h 5667502"/>
              <a:gd name="connsiteX19" fmla="*/ 4438609 w 5828158"/>
              <a:gd name="connsiteY19" fmla="*/ 5667502 h 5667502"/>
              <a:gd name="connsiteX20" fmla="*/ 3847156 w 5828158"/>
              <a:gd name="connsiteY20" fmla="*/ 5667502 h 5667502"/>
              <a:gd name="connsiteX21" fmla="*/ 3402210 w 5828158"/>
              <a:gd name="connsiteY21" fmla="*/ 5667502 h 5667502"/>
              <a:gd name="connsiteX22" fmla="*/ 2908428 w 5828158"/>
              <a:gd name="connsiteY22" fmla="*/ 5667502 h 5667502"/>
              <a:gd name="connsiteX23" fmla="*/ 2268140 w 5828158"/>
              <a:gd name="connsiteY23" fmla="*/ 5667502 h 5667502"/>
              <a:gd name="connsiteX24" fmla="*/ 1872029 w 5828158"/>
              <a:gd name="connsiteY24" fmla="*/ 5667502 h 5667502"/>
              <a:gd name="connsiteX25" fmla="*/ 1378248 w 5828158"/>
              <a:gd name="connsiteY25" fmla="*/ 5667502 h 5667502"/>
              <a:gd name="connsiteX26" fmla="*/ 835631 w 5828158"/>
              <a:gd name="connsiteY26" fmla="*/ 5667502 h 5667502"/>
              <a:gd name="connsiteX27" fmla="*/ 0 w 5828158"/>
              <a:gd name="connsiteY27" fmla="*/ 5667502 h 5667502"/>
              <a:gd name="connsiteX28" fmla="*/ 0 w 5828158"/>
              <a:gd name="connsiteY28" fmla="*/ 5667502 h 5667502"/>
              <a:gd name="connsiteX29" fmla="*/ 0 w 5828158"/>
              <a:gd name="connsiteY29" fmla="*/ 5171598 h 5667502"/>
              <a:gd name="connsiteX30" fmla="*/ 0 w 5828158"/>
              <a:gd name="connsiteY30" fmla="*/ 4534006 h 5667502"/>
              <a:gd name="connsiteX31" fmla="*/ 0 w 5828158"/>
              <a:gd name="connsiteY31" fmla="*/ 3943644 h 5667502"/>
              <a:gd name="connsiteX32" fmla="*/ 0 w 5828158"/>
              <a:gd name="connsiteY32" fmla="*/ 3494968 h 5667502"/>
              <a:gd name="connsiteX33" fmla="*/ 0 w 5828158"/>
              <a:gd name="connsiteY33" fmla="*/ 2810148 h 5667502"/>
              <a:gd name="connsiteX34" fmla="*/ 0 w 5828158"/>
              <a:gd name="connsiteY34" fmla="*/ 2219786 h 5667502"/>
              <a:gd name="connsiteX35" fmla="*/ 0 w 5828158"/>
              <a:gd name="connsiteY35" fmla="*/ 1676652 h 5667502"/>
              <a:gd name="connsiteX36" fmla="*/ 0 w 5828158"/>
              <a:gd name="connsiteY36" fmla="*/ 944603 h 5667502"/>
              <a:gd name="connsiteX37" fmla="*/ 944603 w 5828158"/>
              <a:gd name="connsiteY37" fmla="*/ 0 h 56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8158" h="5667502" fill="none" extrusionOk="0">
                <a:moveTo>
                  <a:pt x="944603" y="0"/>
                </a:moveTo>
                <a:cubicBezTo>
                  <a:pt x="1166510" y="-3627"/>
                  <a:pt x="1361861" y="70357"/>
                  <a:pt x="1536056" y="0"/>
                </a:cubicBezTo>
                <a:cubicBezTo>
                  <a:pt x="1710251" y="-70357"/>
                  <a:pt x="1900462" y="68205"/>
                  <a:pt x="2176344" y="0"/>
                </a:cubicBezTo>
                <a:cubicBezTo>
                  <a:pt x="2452226" y="-68205"/>
                  <a:pt x="2544100" y="33810"/>
                  <a:pt x="2816632" y="0"/>
                </a:cubicBezTo>
                <a:cubicBezTo>
                  <a:pt x="3089164" y="-33810"/>
                  <a:pt x="3152318" y="50990"/>
                  <a:pt x="3261579" y="0"/>
                </a:cubicBezTo>
                <a:cubicBezTo>
                  <a:pt x="3370840" y="-50990"/>
                  <a:pt x="3743946" y="35697"/>
                  <a:pt x="3901867" y="0"/>
                </a:cubicBezTo>
                <a:cubicBezTo>
                  <a:pt x="4059788" y="-35697"/>
                  <a:pt x="4280084" y="37590"/>
                  <a:pt x="4395649" y="0"/>
                </a:cubicBezTo>
                <a:cubicBezTo>
                  <a:pt x="4511214" y="-37590"/>
                  <a:pt x="4757127" y="25343"/>
                  <a:pt x="5035937" y="0"/>
                </a:cubicBezTo>
                <a:cubicBezTo>
                  <a:pt x="5314747" y="-25343"/>
                  <a:pt x="5493844" y="71591"/>
                  <a:pt x="5828158" y="0"/>
                </a:cubicBezTo>
                <a:lnTo>
                  <a:pt x="5828158" y="0"/>
                </a:lnTo>
                <a:cubicBezTo>
                  <a:pt x="5863081" y="278914"/>
                  <a:pt x="5814805" y="427490"/>
                  <a:pt x="5828158" y="590362"/>
                </a:cubicBezTo>
                <a:cubicBezTo>
                  <a:pt x="5841511" y="753234"/>
                  <a:pt x="5767694" y="961673"/>
                  <a:pt x="5828158" y="1133496"/>
                </a:cubicBezTo>
                <a:cubicBezTo>
                  <a:pt x="5888622" y="1305319"/>
                  <a:pt x="5777677" y="1426585"/>
                  <a:pt x="5828158" y="1582171"/>
                </a:cubicBezTo>
                <a:cubicBezTo>
                  <a:pt x="5878639" y="1737758"/>
                  <a:pt x="5821737" y="1863452"/>
                  <a:pt x="5828158" y="2030847"/>
                </a:cubicBezTo>
                <a:cubicBezTo>
                  <a:pt x="5834579" y="2198242"/>
                  <a:pt x="5808478" y="2326075"/>
                  <a:pt x="5828158" y="2621209"/>
                </a:cubicBezTo>
                <a:cubicBezTo>
                  <a:pt x="5847838" y="2916343"/>
                  <a:pt x="5794454" y="3005178"/>
                  <a:pt x="5828158" y="3117113"/>
                </a:cubicBezTo>
                <a:cubicBezTo>
                  <a:pt x="5861862" y="3229048"/>
                  <a:pt x="5762614" y="3612675"/>
                  <a:pt x="5828158" y="3754705"/>
                </a:cubicBezTo>
                <a:cubicBezTo>
                  <a:pt x="5893702" y="3896735"/>
                  <a:pt x="5794483" y="4468168"/>
                  <a:pt x="5828158" y="4722899"/>
                </a:cubicBezTo>
                <a:cubicBezTo>
                  <a:pt x="5873711" y="5096469"/>
                  <a:pt x="5400291" y="5713954"/>
                  <a:pt x="4883555" y="5667502"/>
                </a:cubicBezTo>
                <a:cubicBezTo>
                  <a:pt x="4706402" y="5720676"/>
                  <a:pt x="4622407" y="5629955"/>
                  <a:pt x="4438609" y="5667502"/>
                </a:cubicBezTo>
                <a:cubicBezTo>
                  <a:pt x="4254811" y="5705049"/>
                  <a:pt x="3991093" y="5648319"/>
                  <a:pt x="3847156" y="5667502"/>
                </a:cubicBezTo>
                <a:cubicBezTo>
                  <a:pt x="3703219" y="5686685"/>
                  <a:pt x="3619818" y="5662871"/>
                  <a:pt x="3402210" y="5667502"/>
                </a:cubicBezTo>
                <a:cubicBezTo>
                  <a:pt x="3184602" y="5672133"/>
                  <a:pt x="3065216" y="5633186"/>
                  <a:pt x="2908428" y="5667502"/>
                </a:cubicBezTo>
                <a:cubicBezTo>
                  <a:pt x="2751640" y="5701818"/>
                  <a:pt x="2425645" y="5594704"/>
                  <a:pt x="2268140" y="5667502"/>
                </a:cubicBezTo>
                <a:cubicBezTo>
                  <a:pt x="2110635" y="5740300"/>
                  <a:pt x="1956177" y="5621782"/>
                  <a:pt x="1872029" y="5667502"/>
                </a:cubicBezTo>
                <a:cubicBezTo>
                  <a:pt x="1787881" y="5713222"/>
                  <a:pt x="1516791" y="5655009"/>
                  <a:pt x="1378248" y="5667502"/>
                </a:cubicBezTo>
                <a:cubicBezTo>
                  <a:pt x="1239705" y="5679995"/>
                  <a:pt x="1027024" y="5617968"/>
                  <a:pt x="835631" y="5667502"/>
                </a:cubicBezTo>
                <a:cubicBezTo>
                  <a:pt x="644238" y="5717036"/>
                  <a:pt x="264136" y="5649931"/>
                  <a:pt x="0" y="5667502"/>
                </a:cubicBezTo>
                <a:lnTo>
                  <a:pt x="0" y="5667502"/>
                </a:lnTo>
                <a:cubicBezTo>
                  <a:pt x="-33464" y="5557949"/>
                  <a:pt x="29982" y="5365319"/>
                  <a:pt x="0" y="5171598"/>
                </a:cubicBezTo>
                <a:cubicBezTo>
                  <a:pt x="-29982" y="4977877"/>
                  <a:pt x="10706" y="4733577"/>
                  <a:pt x="0" y="4534006"/>
                </a:cubicBezTo>
                <a:cubicBezTo>
                  <a:pt x="-10706" y="4334435"/>
                  <a:pt x="59803" y="4142458"/>
                  <a:pt x="0" y="3943644"/>
                </a:cubicBezTo>
                <a:cubicBezTo>
                  <a:pt x="-59803" y="3744830"/>
                  <a:pt x="32498" y="3609518"/>
                  <a:pt x="0" y="3494968"/>
                </a:cubicBezTo>
                <a:cubicBezTo>
                  <a:pt x="-32498" y="3380418"/>
                  <a:pt x="41051" y="3079840"/>
                  <a:pt x="0" y="2810148"/>
                </a:cubicBezTo>
                <a:cubicBezTo>
                  <a:pt x="-41051" y="2540456"/>
                  <a:pt x="48888" y="2386227"/>
                  <a:pt x="0" y="2219786"/>
                </a:cubicBezTo>
                <a:cubicBezTo>
                  <a:pt x="-48888" y="2053345"/>
                  <a:pt x="28257" y="1882162"/>
                  <a:pt x="0" y="1676652"/>
                </a:cubicBezTo>
                <a:cubicBezTo>
                  <a:pt x="-28257" y="1471142"/>
                  <a:pt x="76155" y="1151829"/>
                  <a:pt x="0" y="944603"/>
                </a:cubicBezTo>
                <a:cubicBezTo>
                  <a:pt x="84973" y="346909"/>
                  <a:pt x="318235" y="112862"/>
                  <a:pt x="944603" y="0"/>
                </a:cubicBezTo>
                <a:close/>
              </a:path>
              <a:path w="5828158" h="5667502" stroke="0" extrusionOk="0">
                <a:moveTo>
                  <a:pt x="944603" y="0"/>
                </a:moveTo>
                <a:cubicBezTo>
                  <a:pt x="1172983" y="-60219"/>
                  <a:pt x="1446865" y="48905"/>
                  <a:pt x="1584891" y="0"/>
                </a:cubicBezTo>
                <a:cubicBezTo>
                  <a:pt x="1722917" y="-48905"/>
                  <a:pt x="1886621" y="19564"/>
                  <a:pt x="1981002" y="0"/>
                </a:cubicBezTo>
                <a:cubicBezTo>
                  <a:pt x="2075383" y="-19564"/>
                  <a:pt x="2320302" y="73846"/>
                  <a:pt x="2621290" y="0"/>
                </a:cubicBezTo>
                <a:cubicBezTo>
                  <a:pt x="2922278" y="-73846"/>
                  <a:pt x="3124242" y="69216"/>
                  <a:pt x="3261579" y="0"/>
                </a:cubicBezTo>
                <a:cubicBezTo>
                  <a:pt x="3398916" y="-69216"/>
                  <a:pt x="3673483" y="12635"/>
                  <a:pt x="3804196" y="0"/>
                </a:cubicBezTo>
                <a:cubicBezTo>
                  <a:pt x="3934909" y="-12635"/>
                  <a:pt x="4179219" y="52913"/>
                  <a:pt x="4395649" y="0"/>
                </a:cubicBezTo>
                <a:cubicBezTo>
                  <a:pt x="4612079" y="-52913"/>
                  <a:pt x="4675117" y="44399"/>
                  <a:pt x="4840595" y="0"/>
                </a:cubicBezTo>
                <a:cubicBezTo>
                  <a:pt x="5006073" y="-44399"/>
                  <a:pt x="5393599" y="10856"/>
                  <a:pt x="5828158" y="0"/>
                </a:cubicBezTo>
                <a:lnTo>
                  <a:pt x="5828158" y="0"/>
                </a:lnTo>
                <a:cubicBezTo>
                  <a:pt x="5878668" y="182071"/>
                  <a:pt x="5771448" y="303536"/>
                  <a:pt x="5828158" y="543133"/>
                </a:cubicBezTo>
                <a:cubicBezTo>
                  <a:pt x="5884868" y="782730"/>
                  <a:pt x="5803432" y="795058"/>
                  <a:pt x="5828158" y="991809"/>
                </a:cubicBezTo>
                <a:cubicBezTo>
                  <a:pt x="5852884" y="1188560"/>
                  <a:pt x="5806492" y="1416415"/>
                  <a:pt x="5828158" y="1582171"/>
                </a:cubicBezTo>
                <a:cubicBezTo>
                  <a:pt x="5849824" y="1747927"/>
                  <a:pt x="5767035" y="1908163"/>
                  <a:pt x="5828158" y="2125305"/>
                </a:cubicBezTo>
                <a:cubicBezTo>
                  <a:pt x="5889281" y="2342447"/>
                  <a:pt x="5805177" y="2490229"/>
                  <a:pt x="5828158" y="2715667"/>
                </a:cubicBezTo>
                <a:cubicBezTo>
                  <a:pt x="5851139" y="2941105"/>
                  <a:pt x="5763166" y="3158092"/>
                  <a:pt x="5828158" y="3353258"/>
                </a:cubicBezTo>
                <a:cubicBezTo>
                  <a:pt x="5893150" y="3548424"/>
                  <a:pt x="5807780" y="3815630"/>
                  <a:pt x="5828158" y="3990850"/>
                </a:cubicBezTo>
                <a:cubicBezTo>
                  <a:pt x="5848536" y="4166070"/>
                  <a:pt x="5780689" y="4367241"/>
                  <a:pt x="5828158" y="4722899"/>
                </a:cubicBezTo>
                <a:cubicBezTo>
                  <a:pt x="5815248" y="5210051"/>
                  <a:pt x="5414512" y="5643962"/>
                  <a:pt x="4883555" y="5667502"/>
                </a:cubicBezTo>
                <a:cubicBezTo>
                  <a:pt x="4694489" y="5684857"/>
                  <a:pt x="4581036" y="5621893"/>
                  <a:pt x="4292102" y="5667502"/>
                </a:cubicBezTo>
                <a:cubicBezTo>
                  <a:pt x="4003168" y="5713111"/>
                  <a:pt x="4026645" y="5665487"/>
                  <a:pt x="3847156" y="5667502"/>
                </a:cubicBezTo>
                <a:cubicBezTo>
                  <a:pt x="3667667" y="5669517"/>
                  <a:pt x="3600734" y="5641042"/>
                  <a:pt x="3451046" y="5667502"/>
                </a:cubicBezTo>
                <a:cubicBezTo>
                  <a:pt x="3301358" y="5693962"/>
                  <a:pt x="3134171" y="5645259"/>
                  <a:pt x="2908428" y="5667502"/>
                </a:cubicBezTo>
                <a:cubicBezTo>
                  <a:pt x="2682685" y="5689745"/>
                  <a:pt x="2565309" y="5664461"/>
                  <a:pt x="2365811" y="5667502"/>
                </a:cubicBezTo>
                <a:cubicBezTo>
                  <a:pt x="2166313" y="5670543"/>
                  <a:pt x="1922726" y="5643997"/>
                  <a:pt x="1725523" y="5667502"/>
                </a:cubicBezTo>
                <a:cubicBezTo>
                  <a:pt x="1528320" y="5691007"/>
                  <a:pt x="1418961" y="5621856"/>
                  <a:pt x="1134070" y="5667502"/>
                </a:cubicBezTo>
                <a:cubicBezTo>
                  <a:pt x="849179" y="5713148"/>
                  <a:pt x="687821" y="5630139"/>
                  <a:pt x="542617" y="5667502"/>
                </a:cubicBezTo>
                <a:cubicBezTo>
                  <a:pt x="397413" y="5704865"/>
                  <a:pt x="264410" y="5634633"/>
                  <a:pt x="0" y="5667502"/>
                </a:cubicBezTo>
                <a:lnTo>
                  <a:pt x="0" y="5667502"/>
                </a:lnTo>
                <a:cubicBezTo>
                  <a:pt x="-34920" y="5565896"/>
                  <a:pt x="12943" y="5339910"/>
                  <a:pt x="0" y="5218827"/>
                </a:cubicBezTo>
                <a:cubicBezTo>
                  <a:pt x="-12943" y="5097744"/>
                  <a:pt x="522" y="4711983"/>
                  <a:pt x="0" y="4581235"/>
                </a:cubicBezTo>
                <a:cubicBezTo>
                  <a:pt x="-522" y="4450487"/>
                  <a:pt x="45312" y="4325216"/>
                  <a:pt x="0" y="4132560"/>
                </a:cubicBezTo>
                <a:cubicBezTo>
                  <a:pt x="-45312" y="3939905"/>
                  <a:pt x="51750" y="3794573"/>
                  <a:pt x="0" y="3683884"/>
                </a:cubicBezTo>
                <a:cubicBezTo>
                  <a:pt x="-51750" y="3573195"/>
                  <a:pt x="37854" y="3365130"/>
                  <a:pt x="0" y="3187980"/>
                </a:cubicBezTo>
                <a:cubicBezTo>
                  <a:pt x="-37854" y="3010830"/>
                  <a:pt x="14309" y="2847966"/>
                  <a:pt x="0" y="2597618"/>
                </a:cubicBezTo>
                <a:cubicBezTo>
                  <a:pt x="-14309" y="2347270"/>
                  <a:pt x="36135" y="2203840"/>
                  <a:pt x="0" y="2054484"/>
                </a:cubicBezTo>
                <a:cubicBezTo>
                  <a:pt x="-36135" y="1905128"/>
                  <a:pt x="125593" y="1369435"/>
                  <a:pt x="0" y="944603"/>
                </a:cubicBezTo>
                <a:cubicBezTo>
                  <a:pt x="134466" y="426078"/>
                  <a:pt x="411083" y="8059"/>
                  <a:pt x="944603"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lgn="ctr" rtl="1">
              <a:lnSpc>
                <a:spcPct val="115000"/>
              </a:lnSpc>
              <a:spcBef>
                <a:spcPts val="0"/>
              </a:spcBef>
              <a:spcAft>
                <a:spcPts val="1000"/>
              </a:spcAft>
            </a:pPr>
            <a:r>
              <a:rPr lang="ar-DZ" sz="1400" b="1" dirty="0">
                <a:solidFill>
                  <a:srgbClr val="FF0000"/>
                </a:solidFill>
                <a:effectLst/>
                <a:latin typeface="Calibri" panose="020F0502020204030204" pitchFamily="34" charset="0"/>
                <a:ea typeface="SimSun" panose="02010600030101010101" pitchFamily="2" charset="-122"/>
                <a:cs typeface="Arial" panose="020B0604020202020204" pitchFamily="34" charset="0"/>
              </a:rPr>
              <a:t>مؤشر مهم جدا للنمو, يعطينا عدد الوظائف التى استطاع الاقتصاد الأمريكي اضافتها..</a:t>
            </a:r>
            <a:endParaRPr lang="en-US" sz="1400" b="1"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45720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وكلما زاد عدد الوظائف, معناه الشركات بتربح .ومتفائلة بشأن المبيعات..</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L="457200"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 </a:t>
            </a:r>
            <a:r>
              <a:rPr lang="ar-DZ"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لذلك رقم التوظيف مهم جدا لنعرف النمو وتوقعات النمو.</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المؤشر يشمل الموظفين في المؤسسات الإنتاجية وشركات البناء والمصانع فقط..</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يمثل نسبة 80% من إجمالي العمالة المسئولة </a:t>
            </a:r>
            <a:r>
              <a:rPr lang="ar-EG"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عن</a:t>
            </a:r>
            <a:r>
              <a:rPr lang="ar-DZ"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الناتج المحلي الإجمالي في الولايات المتحدة..</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المؤشر يقيس التغير في عدد العاملين في مختلف القطاعات باستثناء ..</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العاملين بالقطاع الحكومي..</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العاملين بالأعمال الحرفية الخاصة..</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العاملين في المنظمات غير الهادفة للربح..</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العاملين بالقطاع الزراعي. .</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R="0" algn="ctr" rtl="1">
              <a:lnSpc>
                <a:spcPct val="115000"/>
              </a:lnSpc>
              <a:spcBef>
                <a:spcPts val="0"/>
              </a:spcBef>
              <a:spcAft>
                <a:spcPts val="1000"/>
              </a:spcAft>
            </a:pPr>
            <a:r>
              <a:rPr lang="ar-DZ" sz="1400" b="1" dirty="0">
                <a:solidFill>
                  <a:srgbClr val="00B050"/>
                </a:solidFill>
                <a:effectLst/>
                <a:latin typeface="Calibri" panose="020F0502020204030204" pitchFamily="34" charset="0"/>
                <a:ea typeface="SimSun" panose="02010600030101010101" pitchFamily="2" charset="-122"/>
                <a:cs typeface="Arial" panose="020B0604020202020204" pitchFamily="34" charset="0"/>
              </a:rPr>
              <a:t>يصدر يوم الجمعة الأول من كل شهر ..</a:t>
            </a:r>
            <a:endParaRPr lang="en-US" sz="1400" b="1"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R="0" algn="r" rtl="1">
              <a:lnSpc>
                <a:spcPct val="115000"/>
              </a:lnSpc>
              <a:spcBef>
                <a:spcPts val="0"/>
              </a:spcBef>
              <a:spcAft>
                <a:spcPts val="1000"/>
              </a:spcAft>
            </a:pPr>
            <a:r>
              <a:rPr lang="ar-DZ" sz="1400" dirty="0">
                <a:solidFill>
                  <a:srgbClr val="00B050"/>
                </a:solidFill>
                <a:effectLst/>
                <a:latin typeface="Calibri" panose="020F0502020204030204" pitchFamily="34" charset="0"/>
                <a:ea typeface="SimSun" panose="02010600030101010101" pitchFamily="2" charset="-122"/>
                <a:cs typeface="Arial" panose="020B0604020202020204" pitchFamily="34" charset="0"/>
              </a:rPr>
              <a:t>مصدر المؤشر من خلال مكتب إحصاءات العمل بوزارة القوى العاملة </a:t>
            </a: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a:p>
            <a:pPr marR="0" lvl="0" algn="r" rtl="1">
              <a:lnSpc>
                <a:spcPct val="115000"/>
              </a:lnSpc>
              <a:spcBef>
                <a:spcPts val="0"/>
              </a:spcBef>
              <a:spcAft>
                <a:spcPts val="1000"/>
              </a:spcAft>
            </a:pPr>
            <a:endParaRPr lang="en-US" sz="1400" dirty="0">
              <a:solidFill>
                <a:srgbClr val="00B05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3328257987"/>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99CC6CC1-BC8A-05BF-9956-5C1FC1D3BF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167" y="1362456"/>
            <a:ext cx="3826292" cy="20019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819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6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2119745" y="128614"/>
            <a:ext cx="6214979" cy="749305"/>
          </a:xfrm>
          <a:prstGeom prst="round2DiagRect">
            <a:avLst/>
          </a:prstGeom>
          <a:gradFill>
            <a:gsLst>
              <a:gs pos="0">
                <a:schemeClr val="tx1"/>
              </a:gs>
              <a:gs pos="100000">
                <a:schemeClr val="tx1">
                  <a:lumMod val="75000"/>
                </a:schemeClr>
              </a:gs>
            </a:gsLst>
            <a:lin ang="6120000" scaled="1"/>
          </a:gra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rtl="1"/>
            <a:r>
              <a:rPr lang="ar-DZ" dirty="0"/>
              <a:t>مؤشر أسعار المنتجين الأمريكي بي بي أي.</a:t>
            </a:r>
            <a:r>
              <a:rPr lang="ar-EG" dirty="0"/>
              <a:t> </a:t>
            </a:r>
            <a:r>
              <a:rPr lang="en-US" dirty="0"/>
              <a:t>PPI</a:t>
            </a:r>
          </a:p>
        </p:txBody>
      </p:sp>
      <p:sp>
        <p:nvSpPr>
          <p:cNvPr id="6" name="Explosion: 8 Points 5">
            <a:extLst>
              <a:ext uri="{FF2B5EF4-FFF2-40B4-BE49-F238E27FC236}">
                <a16:creationId xmlns:a16="http://schemas.microsoft.com/office/drawing/2014/main" id="{B40A36E8-6D24-6829-722E-1BCB31F2E8ED}"/>
              </a:ext>
            </a:extLst>
          </p:cNvPr>
          <p:cNvSpPr/>
          <p:nvPr/>
        </p:nvSpPr>
        <p:spPr>
          <a:xfrm>
            <a:off x="8124032" y="6877"/>
            <a:ext cx="522515" cy="496389"/>
          </a:xfrm>
          <a:prstGeom prst="irregularSeal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DA18075-7E03-B436-246A-7A22E35D3F50}"/>
              </a:ext>
            </a:extLst>
          </p:cNvPr>
          <p:cNvSpPr>
            <a:spLocks noGrp="1"/>
          </p:cNvSpPr>
          <p:nvPr>
            <p:ph type="sldNum" sz="quarter" idx="12"/>
          </p:nvPr>
        </p:nvSpPr>
        <p:spPr>
          <a:xfrm>
            <a:off x="10363200" y="5899630"/>
            <a:ext cx="1142245" cy="669925"/>
          </a:xfrm>
        </p:spPr>
        <p:txBody>
          <a:bodyPr/>
          <a:lstStyle/>
          <a:p>
            <a:r>
              <a:rPr lang="ar-EG" sz="8000" dirty="0">
                <a:solidFill>
                  <a:schemeClr val="tx1"/>
                </a:solidFill>
              </a:rPr>
              <a:t>8</a:t>
            </a:r>
            <a:endParaRPr lang="en-US" sz="8000" dirty="0">
              <a:solidFill>
                <a:schemeClr val="tx1"/>
              </a:solidFill>
            </a:endParaRPr>
          </a:p>
        </p:txBody>
      </p:sp>
      <p:sp>
        <p:nvSpPr>
          <p:cNvPr id="14" name="Rectangle: Diagonal Corners Rounded 13">
            <a:extLst>
              <a:ext uri="{FF2B5EF4-FFF2-40B4-BE49-F238E27FC236}">
                <a16:creationId xmlns:a16="http://schemas.microsoft.com/office/drawing/2014/main" id="{7038CE51-8BCC-C7AB-67B9-FF65E77D346D}"/>
              </a:ext>
            </a:extLst>
          </p:cNvPr>
          <p:cNvSpPr/>
          <p:nvPr/>
        </p:nvSpPr>
        <p:spPr>
          <a:xfrm>
            <a:off x="4453129" y="1061884"/>
            <a:ext cx="5828158" cy="5667502"/>
          </a:xfrm>
          <a:custGeom>
            <a:avLst/>
            <a:gdLst>
              <a:gd name="connsiteX0" fmla="*/ 944603 w 5828158"/>
              <a:gd name="connsiteY0" fmla="*/ 0 h 5667502"/>
              <a:gd name="connsiteX1" fmla="*/ 1536056 w 5828158"/>
              <a:gd name="connsiteY1" fmla="*/ 0 h 5667502"/>
              <a:gd name="connsiteX2" fmla="*/ 2176344 w 5828158"/>
              <a:gd name="connsiteY2" fmla="*/ 0 h 5667502"/>
              <a:gd name="connsiteX3" fmla="*/ 2816632 w 5828158"/>
              <a:gd name="connsiteY3" fmla="*/ 0 h 5667502"/>
              <a:gd name="connsiteX4" fmla="*/ 3261579 w 5828158"/>
              <a:gd name="connsiteY4" fmla="*/ 0 h 5667502"/>
              <a:gd name="connsiteX5" fmla="*/ 3901867 w 5828158"/>
              <a:gd name="connsiteY5" fmla="*/ 0 h 5667502"/>
              <a:gd name="connsiteX6" fmla="*/ 4395649 w 5828158"/>
              <a:gd name="connsiteY6" fmla="*/ 0 h 5667502"/>
              <a:gd name="connsiteX7" fmla="*/ 5035937 w 5828158"/>
              <a:gd name="connsiteY7" fmla="*/ 0 h 5667502"/>
              <a:gd name="connsiteX8" fmla="*/ 5828158 w 5828158"/>
              <a:gd name="connsiteY8" fmla="*/ 0 h 5667502"/>
              <a:gd name="connsiteX9" fmla="*/ 5828158 w 5828158"/>
              <a:gd name="connsiteY9" fmla="*/ 0 h 5667502"/>
              <a:gd name="connsiteX10" fmla="*/ 5828158 w 5828158"/>
              <a:gd name="connsiteY10" fmla="*/ 590362 h 5667502"/>
              <a:gd name="connsiteX11" fmla="*/ 5828158 w 5828158"/>
              <a:gd name="connsiteY11" fmla="*/ 1133496 h 5667502"/>
              <a:gd name="connsiteX12" fmla="*/ 5828158 w 5828158"/>
              <a:gd name="connsiteY12" fmla="*/ 1582171 h 5667502"/>
              <a:gd name="connsiteX13" fmla="*/ 5828158 w 5828158"/>
              <a:gd name="connsiteY13" fmla="*/ 2030847 h 5667502"/>
              <a:gd name="connsiteX14" fmla="*/ 5828158 w 5828158"/>
              <a:gd name="connsiteY14" fmla="*/ 2621209 h 5667502"/>
              <a:gd name="connsiteX15" fmla="*/ 5828158 w 5828158"/>
              <a:gd name="connsiteY15" fmla="*/ 3117113 h 5667502"/>
              <a:gd name="connsiteX16" fmla="*/ 5828158 w 5828158"/>
              <a:gd name="connsiteY16" fmla="*/ 3754705 h 5667502"/>
              <a:gd name="connsiteX17" fmla="*/ 5828158 w 5828158"/>
              <a:gd name="connsiteY17" fmla="*/ 4722899 h 5667502"/>
              <a:gd name="connsiteX18" fmla="*/ 4883555 w 5828158"/>
              <a:gd name="connsiteY18" fmla="*/ 5667502 h 5667502"/>
              <a:gd name="connsiteX19" fmla="*/ 4438609 w 5828158"/>
              <a:gd name="connsiteY19" fmla="*/ 5667502 h 5667502"/>
              <a:gd name="connsiteX20" fmla="*/ 3847156 w 5828158"/>
              <a:gd name="connsiteY20" fmla="*/ 5667502 h 5667502"/>
              <a:gd name="connsiteX21" fmla="*/ 3402210 w 5828158"/>
              <a:gd name="connsiteY21" fmla="*/ 5667502 h 5667502"/>
              <a:gd name="connsiteX22" fmla="*/ 2908428 w 5828158"/>
              <a:gd name="connsiteY22" fmla="*/ 5667502 h 5667502"/>
              <a:gd name="connsiteX23" fmla="*/ 2268140 w 5828158"/>
              <a:gd name="connsiteY23" fmla="*/ 5667502 h 5667502"/>
              <a:gd name="connsiteX24" fmla="*/ 1872029 w 5828158"/>
              <a:gd name="connsiteY24" fmla="*/ 5667502 h 5667502"/>
              <a:gd name="connsiteX25" fmla="*/ 1378248 w 5828158"/>
              <a:gd name="connsiteY25" fmla="*/ 5667502 h 5667502"/>
              <a:gd name="connsiteX26" fmla="*/ 835631 w 5828158"/>
              <a:gd name="connsiteY26" fmla="*/ 5667502 h 5667502"/>
              <a:gd name="connsiteX27" fmla="*/ 0 w 5828158"/>
              <a:gd name="connsiteY27" fmla="*/ 5667502 h 5667502"/>
              <a:gd name="connsiteX28" fmla="*/ 0 w 5828158"/>
              <a:gd name="connsiteY28" fmla="*/ 5667502 h 5667502"/>
              <a:gd name="connsiteX29" fmla="*/ 0 w 5828158"/>
              <a:gd name="connsiteY29" fmla="*/ 5171598 h 5667502"/>
              <a:gd name="connsiteX30" fmla="*/ 0 w 5828158"/>
              <a:gd name="connsiteY30" fmla="*/ 4534006 h 5667502"/>
              <a:gd name="connsiteX31" fmla="*/ 0 w 5828158"/>
              <a:gd name="connsiteY31" fmla="*/ 3943644 h 5667502"/>
              <a:gd name="connsiteX32" fmla="*/ 0 w 5828158"/>
              <a:gd name="connsiteY32" fmla="*/ 3494968 h 5667502"/>
              <a:gd name="connsiteX33" fmla="*/ 0 w 5828158"/>
              <a:gd name="connsiteY33" fmla="*/ 2810148 h 5667502"/>
              <a:gd name="connsiteX34" fmla="*/ 0 w 5828158"/>
              <a:gd name="connsiteY34" fmla="*/ 2219786 h 5667502"/>
              <a:gd name="connsiteX35" fmla="*/ 0 w 5828158"/>
              <a:gd name="connsiteY35" fmla="*/ 1676652 h 5667502"/>
              <a:gd name="connsiteX36" fmla="*/ 0 w 5828158"/>
              <a:gd name="connsiteY36" fmla="*/ 944603 h 5667502"/>
              <a:gd name="connsiteX37" fmla="*/ 944603 w 5828158"/>
              <a:gd name="connsiteY37" fmla="*/ 0 h 56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8158" h="5667502" fill="none" extrusionOk="0">
                <a:moveTo>
                  <a:pt x="944603" y="0"/>
                </a:moveTo>
                <a:cubicBezTo>
                  <a:pt x="1166510" y="-3627"/>
                  <a:pt x="1361861" y="70357"/>
                  <a:pt x="1536056" y="0"/>
                </a:cubicBezTo>
                <a:cubicBezTo>
                  <a:pt x="1710251" y="-70357"/>
                  <a:pt x="1900462" y="68205"/>
                  <a:pt x="2176344" y="0"/>
                </a:cubicBezTo>
                <a:cubicBezTo>
                  <a:pt x="2452226" y="-68205"/>
                  <a:pt x="2544100" y="33810"/>
                  <a:pt x="2816632" y="0"/>
                </a:cubicBezTo>
                <a:cubicBezTo>
                  <a:pt x="3089164" y="-33810"/>
                  <a:pt x="3152318" y="50990"/>
                  <a:pt x="3261579" y="0"/>
                </a:cubicBezTo>
                <a:cubicBezTo>
                  <a:pt x="3370840" y="-50990"/>
                  <a:pt x="3743946" y="35697"/>
                  <a:pt x="3901867" y="0"/>
                </a:cubicBezTo>
                <a:cubicBezTo>
                  <a:pt x="4059788" y="-35697"/>
                  <a:pt x="4280084" y="37590"/>
                  <a:pt x="4395649" y="0"/>
                </a:cubicBezTo>
                <a:cubicBezTo>
                  <a:pt x="4511214" y="-37590"/>
                  <a:pt x="4757127" y="25343"/>
                  <a:pt x="5035937" y="0"/>
                </a:cubicBezTo>
                <a:cubicBezTo>
                  <a:pt x="5314747" y="-25343"/>
                  <a:pt x="5493844" y="71591"/>
                  <a:pt x="5828158" y="0"/>
                </a:cubicBezTo>
                <a:lnTo>
                  <a:pt x="5828158" y="0"/>
                </a:lnTo>
                <a:cubicBezTo>
                  <a:pt x="5863081" y="278914"/>
                  <a:pt x="5814805" y="427490"/>
                  <a:pt x="5828158" y="590362"/>
                </a:cubicBezTo>
                <a:cubicBezTo>
                  <a:pt x="5841511" y="753234"/>
                  <a:pt x="5767694" y="961673"/>
                  <a:pt x="5828158" y="1133496"/>
                </a:cubicBezTo>
                <a:cubicBezTo>
                  <a:pt x="5888622" y="1305319"/>
                  <a:pt x="5777677" y="1426585"/>
                  <a:pt x="5828158" y="1582171"/>
                </a:cubicBezTo>
                <a:cubicBezTo>
                  <a:pt x="5878639" y="1737758"/>
                  <a:pt x="5821737" y="1863452"/>
                  <a:pt x="5828158" y="2030847"/>
                </a:cubicBezTo>
                <a:cubicBezTo>
                  <a:pt x="5834579" y="2198242"/>
                  <a:pt x="5808478" y="2326075"/>
                  <a:pt x="5828158" y="2621209"/>
                </a:cubicBezTo>
                <a:cubicBezTo>
                  <a:pt x="5847838" y="2916343"/>
                  <a:pt x="5794454" y="3005178"/>
                  <a:pt x="5828158" y="3117113"/>
                </a:cubicBezTo>
                <a:cubicBezTo>
                  <a:pt x="5861862" y="3229048"/>
                  <a:pt x="5762614" y="3612675"/>
                  <a:pt x="5828158" y="3754705"/>
                </a:cubicBezTo>
                <a:cubicBezTo>
                  <a:pt x="5893702" y="3896735"/>
                  <a:pt x="5794483" y="4468168"/>
                  <a:pt x="5828158" y="4722899"/>
                </a:cubicBezTo>
                <a:cubicBezTo>
                  <a:pt x="5873711" y="5096469"/>
                  <a:pt x="5400291" y="5713954"/>
                  <a:pt x="4883555" y="5667502"/>
                </a:cubicBezTo>
                <a:cubicBezTo>
                  <a:pt x="4706402" y="5720676"/>
                  <a:pt x="4622407" y="5629955"/>
                  <a:pt x="4438609" y="5667502"/>
                </a:cubicBezTo>
                <a:cubicBezTo>
                  <a:pt x="4254811" y="5705049"/>
                  <a:pt x="3991093" y="5648319"/>
                  <a:pt x="3847156" y="5667502"/>
                </a:cubicBezTo>
                <a:cubicBezTo>
                  <a:pt x="3703219" y="5686685"/>
                  <a:pt x="3619818" y="5662871"/>
                  <a:pt x="3402210" y="5667502"/>
                </a:cubicBezTo>
                <a:cubicBezTo>
                  <a:pt x="3184602" y="5672133"/>
                  <a:pt x="3065216" y="5633186"/>
                  <a:pt x="2908428" y="5667502"/>
                </a:cubicBezTo>
                <a:cubicBezTo>
                  <a:pt x="2751640" y="5701818"/>
                  <a:pt x="2425645" y="5594704"/>
                  <a:pt x="2268140" y="5667502"/>
                </a:cubicBezTo>
                <a:cubicBezTo>
                  <a:pt x="2110635" y="5740300"/>
                  <a:pt x="1956177" y="5621782"/>
                  <a:pt x="1872029" y="5667502"/>
                </a:cubicBezTo>
                <a:cubicBezTo>
                  <a:pt x="1787881" y="5713222"/>
                  <a:pt x="1516791" y="5655009"/>
                  <a:pt x="1378248" y="5667502"/>
                </a:cubicBezTo>
                <a:cubicBezTo>
                  <a:pt x="1239705" y="5679995"/>
                  <a:pt x="1027024" y="5617968"/>
                  <a:pt x="835631" y="5667502"/>
                </a:cubicBezTo>
                <a:cubicBezTo>
                  <a:pt x="644238" y="5717036"/>
                  <a:pt x="264136" y="5649931"/>
                  <a:pt x="0" y="5667502"/>
                </a:cubicBezTo>
                <a:lnTo>
                  <a:pt x="0" y="5667502"/>
                </a:lnTo>
                <a:cubicBezTo>
                  <a:pt x="-33464" y="5557949"/>
                  <a:pt x="29982" y="5365319"/>
                  <a:pt x="0" y="5171598"/>
                </a:cubicBezTo>
                <a:cubicBezTo>
                  <a:pt x="-29982" y="4977877"/>
                  <a:pt x="10706" y="4733577"/>
                  <a:pt x="0" y="4534006"/>
                </a:cubicBezTo>
                <a:cubicBezTo>
                  <a:pt x="-10706" y="4334435"/>
                  <a:pt x="59803" y="4142458"/>
                  <a:pt x="0" y="3943644"/>
                </a:cubicBezTo>
                <a:cubicBezTo>
                  <a:pt x="-59803" y="3744830"/>
                  <a:pt x="32498" y="3609518"/>
                  <a:pt x="0" y="3494968"/>
                </a:cubicBezTo>
                <a:cubicBezTo>
                  <a:pt x="-32498" y="3380418"/>
                  <a:pt x="41051" y="3079840"/>
                  <a:pt x="0" y="2810148"/>
                </a:cubicBezTo>
                <a:cubicBezTo>
                  <a:pt x="-41051" y="2540456"/>
                  <a:pt x="48888" y="2386227"/>
                  <a:pt x="0" y="2219786"/>
                </a:cubicBezTo>
                <a:cubicBezTo>
                  <a:pt x="-48888" y="2053345"/>
                  <a:pt x="28257" y="1882162"/>
                  <a:pt x="0" y="1676652"/>
                </a:cubicBezTo>
                <a:cubicBezTo>
                  <a:pt x="-28257" y="1471142"/>
                  <a:pt x="76155" y="1151829"/>
                  <a:pt x="0" y="944603"/>
                </a:cubicBezTo>
                <a:cubicBezTo>
                  <a:pt x="84973" y="346909"/>
                  <a:pt x="318235" y="112862"/>
                  <a:pt x="944603" y="0"/>
                </a:cubicBezTo>
                <a:close/>
              </a:path>
              <a:path w="5828158" h="5667502" stroke="0" extrusionOk="0">
                <a:moveTo>
                  <a:pt x="944603" y="0"/>
                </a:moveTo>
                <a:cubicBezTo>
                  <a:pt x="1172983" y="-60219"/>
                  <a:pt x="1446865" y="48905"/>
                  <a:pt x="1584891" y="0"/>
                </a:cubicBezTo>
                <a:cubicBezTo>
                  <a:pt x="1722917" y="-48905"/>
                  <a:pt x="1886621" y="19564"/>
                  <a:pt x="1981002" y="0"/>
                </a:cubicBezTo>
                <a:cubicBezTo>
                  <a:pt x="2075383" y="-19564"/>
                  <a:pt x="2320302" y="73846"/>
                  <a:pt x="2621290" y="0"/>
                </a:cubicBezTo>
                <a:cubicBezTo>
                  <a:pt x="2922278" y="-73846"/>
                  <a:pt x="3124242" y="69216"/>
                  <a:pt x="3261579" y="0"/>
                </a:cubicBezTo>
                <a:cubicBezTo>
                  <a:pt x="3398916" y="-69216"/>
                  <a:pt x="3673483" y="12635"/>
                  <a:pt x="3804196" y="0"/>
                </a:cubicBezTo>
                <a:cubicBezTo>
                  <a:pt x="3934909" y="-12635"/>
                  <a:pt x="4179219" y="52913"/>
                  <a:pt x="4395649" y="0"/>
                </a:cubicBezTo>
                <a:cubicBezTo>
                  <a:pt x="4612079" y="-52913"/>
                  <a:pt x="4675117" y="44399"/>
                  <a:pt x="4840595" y="0"/>
                </a:cubicBezTo>
                <a:cubicBezTo>
                  <a:pt x="5006073" y="-44399"/>
                  <a:pt x="5393599" y="10856"/>
                  <a:pt x="5828158" y="0"/>
                </a:cubicBezTo>
                <a:lnTo>
                  <a:pt x="5828158" y="0"/>
                </a:lnTo>
                <a:cubicBezTo>
                  <a:pt x="5878668" y="182071"/>
                  <a:pt x="5771448" y="303536"/>
                  <a:pt x="5828158" y="543133"/>
                </a:cubicBezTo>
                <a:cubicBezTo>
                  <a:pt x="5884868" y="782730"/>
                  <a:pt x="5803432" y="795058"/>
                  <a:pt x="5828158" y="991809"/>
                </a:cubicBezTo>
                <a:cubicBezTo>
                  <a:pt x="5852884" y="1188560"/>
                  <a:pt x="5806492" y="1416415"/>
                  <a:pt x="5828158" y="1582171"/>
                </a:cubicBezTo>
                <a:cubicBezTo>
                  <a:pt x="5849824" y="1747927"/>
                  <a:pt x="5767035" y="1908163"/>
                  <a:pt x="5828158" y="2125305"/>
                </a:cubicBezTo>
                <a:cubicBezTo>
                  <a:pt x="5889281" y="2342447"/>
                  <a:pt x="5805177" y="2490229"/>
                  <a:pt x="5828158" y="2715667"/>
                </a:cubicBezTo>
                <a:cubicBezTo>
                  <a:pt x="5851139" y="2941105"/>
                  <a:pt x="5763166" y="3158092"/>
                  <a:pt x="5828158" y="3353258"/>
                </a:cubicBezTo>
                <a:cubicBezTo>
                  <a:pt x="5893150" y="3548424"/>
                  <a:pt x="5807780" y="3815630"/>
                  <a:pt x="5828158" y="3990850"/>
                </a:cubicBezTo>
                <a:cubicBezTo>
                  <a:pt x="5848536" y="4166070"/>
                  <a:pt x="5780689" y="4367241"/>
                  <a:pt x="5828158" y="4722899"/>
                </a:cubicBezTo>
                <a:cubicBezTo>
                  <a:pt x="5815248" y="5210051"/>
                  <a:pt x="5414512" y="5643962"/>
                  <a:pt x="4883555" y="5667502"/>
                </a:cubicBezTo>
                <a:cubicBezTo>
                  <a:pt x="4694489" y="5684857"/>
                  <a:pt x="4581036" y="5621893"/>
                  <a:pt x="4292102" y="5667502"/>
                </a:cubicBezTo>
                <a:cubicBezTo>
                  <a:pt x="4003168" y="5713111"/>
                  <a:pt x="4026645" y="5665487"/>
                  <a:pt x="3847156" y="5667502"/>
                </a:cubicBezTo>
                <a:cubicBezTo>
                  <a:pt x="3667667" y="5669517"/>
                  <a:pt x="3600734" y="5641042"/>
                  <a:pt x="3451046" y="5667502"/>
                </a:cubicBezTo>
                <a:cubicBezTo>
                  <a:pt x="3301358" y="5693962"/>
                  <a:pt x="3134171" y="5645259"/>
                  <a:pt x="2908428" y="5667502"/>
                </a:cubicBezTo>
                <a:cubicBezTo>
                  <a:pt x="2682685" y="5689745"/>
                  <a:pt x="2565309" y="5664461"/>
                  <a:pt x="2365811" y="5667502"/>
                </a:cubicBezTo>
                <a:cubicBezTo>
                  <a:pt x="2166313" y="5670543"/>
                  <a:pt x="1922726" y="5643997"/>
                  <a:pt x="1725523" y="5667502"/>
                </a:cubicBezTo>
                <a:cubicBezTo>
                  <a:pt x="1528320" y="5691007"/>
                  <a:pt x="1418961" y="5621856"/>
                  <a:pt x="1134070" y="5667502"/>
                </a:cubicBezTo>
                <a:cubicBezTo>
                  <a:pt x="849179" y="5713148"/>
                  <a:pt x="687821" y="5630139"/>
                  <a:pt x="542617" y="5667502"/>
                </a:cubicBezTo>
                <a:cubicBezTo>
                  <a:pt x="397413" y="5704865"/>
                  <a:pt x="264410" y="5634633"/>
                  <a:pt x="0" y="5667502"/>
                </a:cubicBezTo>
                <a:lnTo>
                  <a:pt x="0" y="5667502"/>
                </a:lnTo>
                <a:cubicBezTo>
                  <a:pt x="-34920" y="5565896"/>
                  <a:pt x="12943" y="5339910"/>
                  <a:pt x="0" y="5218827"/>
                </a:cubicBezTo>
                <a:cubicBezTo>
                  <a:pt x="-12943" y="5097744"/>
                  <a:pt x="522" y="4711983"/>
                  <a:pt x="0" y="4581235"/>
                </a:cubicBezTo>
                <a:cubicBezTo>
                  <a:pt x="-522" y="4450487"/>
                  <a:pt x="45312" y="4325216"/>
                  <a:pt x="0" y="4132560"/>
                </a:cubicBezTo>
                <a:cubicBezTo>
                  <a:pt x="-45312" y="3939905"/>
                  <a:pt x="51750" y="3794573"/>
                  <a:pt x="0" y="3683884"/>
                </a:cubicBezTo>
                <a:cubicBezTo>
                  <a:pt x="-51750" y="3573195"/>
                  <a:pt x="37854" y="3365130"/>
                  <a:pt x="0" y="3187980"/>
                </a:cubicBezTo>
                <a:cubicBezTo>
                  <a:pt x="-37854" y="3010830"/>
                  <a:pt x="14309" y="2847966"/>
                  <a:pt x="0" y="2597618"/>
                </a:cubicBezTo>
                <a:cubicBezTo>
                  <a:pt x="-14309" y="2347270"/>
                  <a:pt x="36135" y="2203840"/>
                  <a:pt x="0" y="2054484"/>
                </a:cubicBezTo>
                <a:cubicBezTo>
                  <a:pt x="-36135" y="1905128"/>
                  <a:pt x="125593" y="1369435"/>
                  <a:pt x="0" y="944603"/>
                </a:cubicBezTo>
                <a:cubicBezTo>
                  <a:pt x="134466" y="426078"/>
                  <a:pt x="411083" y="8059"/>
                  <a:pt x="944603" y="0"/>
                </a:cubicBezTo>
                <a:close/>
              </a:path>
            </a:pathLst>
          </a:custGeom>
          <a:gradFill flip="none" rotWithShape="0">
            <a:gsLst>
              <a:gs pos="0">
                <a:schemeClr val="tx1"/>
              </a:gs>
              <a:gs pos="100000">
                <a:schemeClr val="tx1">
                  <a:lumMod val="85000"/>
                </a:schemeClr>
              </a:gs>
            </a:gsLst>
            <a:lin ang="6120000" scaled="1"/>
            <a:tileRect/>
          </a:gradFill>
          <a:ln>
            <a:solidFill>
              <a:schemeClr val="accent3"/>
            </a:solidFill>
            <a:extLst>
              <a:ext uri="{C807C97D-BFC1-408E-A445-0C87EB9F89A2}">
                <ask:lineSketchStyleProps xmlns:ask="http://schemas.microsoft.com/office/drawing/2018/sketchyshapes" sd="3355540247">
                  <a:prstGeom prst="round2DiagRect">
                    <a:avLst/>
                  </a:prstGeom>
                  <ask:type>
                    <ask:lineSketchScribble/>
                  </ask:type>
                </ask:lineSketchStyleProps>
              </a:ext>
            </a:extLst>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مؤشر تضخم.</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مقياس لمتوسط أسعار سلة تحتوي على خليط من أسعار السلع التي يوفرها المنتجون في السوق.</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والتي تضم القيمة النقدية لكل من السلع المنتجة..</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والسلع التي لازالت على قيد الإنتاج..</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والسلع الأولية..</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ويعتبر ثاني المؤشرات أهمية في قياس التضخم بعد مؤشر أسعار المستهلكين..</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 ويختلف عنه في أنه يحسب بناء على سعر المنتجين.. </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وليس المستهلكين. </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يصدر بعد 16 يوم من نهاية الشهر. </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pPr marL="0" marR="0" algn="r" rtl="1">
              <a:lnSpc>
                <a:spcPct val="115000"/>
              </a:lnSpc>
              <a:spcBef>
                <a:spcPts val="0"/>
              </a:spcBef>
              <a:spcAft>
                <a:spcPts val="1000"/>
              </a:spcAft>
            </a:pPr>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مصدر المؤشر </a:t>
            </a:r>
            <a:endParaRPr lang="en-US" sz="18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p>
            <a:r>
              <a:rPr lang="ar-DZ" sz="18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من خلال مكتب إحصاءات العمل بوزارة القوى العاملة</a:t>
            </a:r>
            <a:endParaRPr lang="en-US" sz="140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2" name="Diagram 1">
            <a:extLst>
              <a:ext uri="{FF2B5EF4-FFF2-40B4-BE49-F238E27FC236}">
                <a16:creationId xmlns:a16="http://schemas.microsoft.com/office/drawing/2014/main" id="{3ABC5D16-58DE-119D-29A9-D5F435BD3D0B}"/>
              </a:ext>
            </a:extLst>
          </p:cNvPr>
          <p:cNvGraphicFramePr/>
          <p:nvPr>
            <p:extLst>
              <p:ext uri="{D42A27DB-BD31-4B8C-83A1-F6EECF244321}">
                <p14:modId xmlns:p14="http://schemas.microsoft.com/office/powerpoint/2010/main" val="83167109"/>
              </p:ext>
            </p:extLst>
          </p:nvPr>
        </p:nvGraphicFramePr>
        <p:xfrm>
          <a:off x="9270552" y="366274"/>
          <a:ext cx="3632180" cy="242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a:extLst>
              <a:ext uri="{FF2B5EF4-FFF2-40B4-BE49-F238E27FC236}">
                <a16:creationId xmlns:a16="http://schemas.microsoft.com/office/drawing/2014/main" id="{25DBC002-2D94-D0F8-AB9F-E1C3532508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21" y="1947672"/>
            <a:ext cx="4013847" cy="21000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233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2640</TotalTime>
  <Words>2603</Words>
  <Application>Microsoft Office PowerPoint</Application>
  <PresentationFormat>Widescreen</PresentationFormat>
  <Paragraphs>392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Arial,Bold</vt:lpstr>
      <vt:lpstr>Calibri</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 Taha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كورس التداول للمبتدأين From A to Z</dc:title>
  <dc:creator>Eslam.salman</dc:creator>
  <cp:lastModifiedBy>Eslam.salman</cp:lastModifiedBy>
  <cp:revision>323</cp:revision>
  <dcterms:created xsi:type="dcterms:W3CDTF">2023-04-11T21:53:46Z</dcterms:created>
  <dcterms:modified xsi:type="dcterms:W3CDTF">2023-06-02T20:32:03Z</dcterms:modified>
</cp:coreProperties>
</file>